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Lst>
  <p:notesMasterIdLst>
    <p:notesMasterId r:id="rId41"/>
  </p:notesMasterIdLst>
  <p:sldIdLst>
    <p:sldId id="256" r:id="rId2"/>
    <p:sldId id="257" r:id="rId3"/>
    <p:sldId id="258" r:id="rId4"/>
    <p:sldId id="259" r:id="rId5"/>
    <p:sldId id="260" r:id="rId6"/>
    <p:sldId id="261" r:id="rId7"/>
    <p:sldId id="263" r:id="rId8"/>
    <p:sldId id="265" r:id="rId9"/>
    <p:sldId id="282" r:id="rId10"/>
    <p:sldId id="283" r:id="rId11"/>
    <p:sldId id="266" r:id="rId12"/>
    <p:sldId id="268" r:id="rId13"/>
    <p:sldId id="285" r:id="rId14"/>
    <p:sldId id="284" r:id="rId15"/>
    <p:sldId id="278" r:id="rId16"/>
    <p:sldId id="269" r:id="rId17"/>
    <p:sldId id="279" r:id="rId18"/>
    <p:sldId id="286" r:id="rId19"/>
    <p:sldId id="287" r:id="rId20"/>
    <p:sldId id="267" r:id="rId21"/>
    <p:sldId id="295" r:id="rId22"/>
    <p:sldId id="296" r:id="rId23"/>
    <p:sldId id="270" r:id="rId24"/>
    <p:sldId id="271" r:id="rId25"/>
    <p:sldId id="272" r:id="rId26"/>
    <p:sldId id="273" r:id="rId27"/>
    <p:sldId id="288" r:id="rId28"/>
    <p:sldId id="289" r:id="rId29"/>
    <p:sldId id="290" r:id="rId30"/>
    <p:sldId id="280" r:id="rId31"/>
    <p:sldId id="274" r:id="rId32"/>
    <p:sldId id="291" r:id="rId33"/>
    <p:sldId id="292" r:id="rId34"/>
    <p:sldId id="293" r:id="rId35"/>
    <p:sldId id="294" r:id="rId36"/>
    <p:sldId id="275" r:id="rId37"/>
    <p:sldId id="277" r:id="rId38"/>
    <p:sldId id="276" r:id="rId39"/>
    <p:sldId id="29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120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46FF2-B23C-425E-A4D7-66AB8E5AE56F}" type="datetimeFigureOut">
              <a:rPr lang="en-US" smtClean="0"/>
              <a:t>2/28/2024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AB82F-250A-4A55-BDE6-6DE9DB65E10F}" type="slidenum">
              <a:rPr lang="en-US" smtClean="0"/>
              <a:t>‹#›</a:t>
            </a:fld>
            <a:endParaRPr lang="en-US" dirty="0"/>
          </a:p>
        </p:txBody>
      </p:sp>
    </p:spTree>
    <p:extLst>
      <p:ext uri="{BB962C8B-B14F-4D97-AF65-F5344CB8AC3E}">
        <p14:creationId xmlns:p14="http://schemas.microsoft.com/office/powerpoint/2010/main" val="2260425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link :https://arxiv.org/pdf/1411.1784.pdf</a:t>
            </a:r>
          </a:p>
        </p:txBody>
      </p:sp>
      <p:sp>
        <p:nvSpPr>
          <p:cNvPr id="4" name="Slide Number Placeholder 3"/>
          <p:cNvSpPr>
            <a:spLocks noGrp="1"/>
          </p:cNvSpPr>
          <p:nvPr>
            <p:ph type="sldNum" sz="quarter" idx="5"/>
          </p:nvPr>
        </p:nvSpPr>
        <p:spPr/>
        <p:txBody>
          <a:bodyPr/>
          <a:lstStyle/>
          <a:p>
            <a:fld id="{419AB82F-250A-4A55-BDE6-6DE9DB65E10F}" type="slidenum">
              <a:rPr lang="en-US" smtClean="0"/>
              <a:t>4</a:t>
            </a:fld>
            <a:endParaRPr lang="en-US" dirty="0"/>
          </a:p>
        </p:txBody>
      </p:sp>
    </p:spTree>
    <p:extLst>
      <p:ext uri="{BB962C8B-B14F-4D97-AF65-F5344CB8AC3E}">
        <p14:creationId xmlns:p14="http://schemas.microsoft.com/office/powerpoint/2010/main" val="410454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Link :https://arxiv.org/pdf/1611.07004.pdf</a:t>
            </a:r>
          </a:p>
        </p:txBody>
      </p:sp>
      <p:sp>
        <p:nvSpPr>
          <p:cNvPr id="4" name="Slide Number Placeholder 3"/>
          <p:cNvSpPr>
            <a:spLocks noGrp="1"/>
          </p:cNvSpPr>
          <p:nvPr>
            <p:ph type="sldNum" sz="quarter" idx="5"/>
          </p:nvPr>
        </p:nvSpPr>
        <p:spPr/>
        <p:txBody>
          <a:bodyPr/>
          <a:lstStyle/>
          <a:p>
            <a:fld id="{419AB82F-250A-4A55-BDE6-6DE9DB65E10F}" type="slidenum">
              <a:rPr lang="en-US" smtClean="0"/>
              <a:t>11</a:t>
            </a:fld>
            <a:endParaRPr lang="en-US" dirty="0"/>
          </a:p>
        </p:txBody>
      </p:sp>
    </p:spTree>
    <p:extLst>
      <p:ext uri="{BB962C8B-B14F-4D97-AF65-F5344CB8AC3E}">
        <p14:creationId xmlns:p14="http://schemas.microsoft.com/office/powerpoint/2010/main" val="354954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0F2AB0-E04C-4F1B-B807-ADECC190EB55}" type="datetimeFigureOut">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316209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0F2AB0-E04C-4F1B-B807-ADECC190EB55}" type="datetimeFigureOut">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3679458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0F2AB0-E04C-4F1B-B807-ADECC190EB55}" type="datetimeFigureOut">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1759632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0F2AB0-E04C-4F1B-B807-ADECC190EB55}" type="datetimeFigureOut">
              <a:rPr lang="en-US" smtClean="0"/>
              <a:t>2/28/2024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1308114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0F2AB0-E04C-4F1B-B807-ADECC190EB55}" type="datetimeFigureOut">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308077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70F2AB0-E04C-4F1B-B807-ADECC190EB55}" type="datetimeFigureOut">
              <a:rPr lang="en-US" smtClean="0"/>
              <a:t>2/28/2024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1457729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70F2AB0-E04C-4F1B-B807-ADECC190EB55}" type="datetimeFigureOut">
              <a:rPr lang="en-US" smtClean="0"/>
              <a:t>2/28/2024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8B6182-DECC-46E9-94A8-795982EF7913}"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93802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0F2AB0-E04C-4F1B-B807-ADECC190EB55}" type="datetimeFigureOut">
              <a:rPr lang="en-US" smtClean="0"/>
              <a:t>2/28/2024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2197139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0F2AB0-E04C-4F1B-B807-ADECC190EB55}" type="datetimeFigureOut">
              <a:rPr lang="en-US" smtClean="0"/>
              <a:t>2/28/2024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205770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70F2AB0-E04C-4F1B-B807-ADECC190EB55}" type="datetimeFigureOut">
              <a:rPr lang="en-US" smtClean="0"/>
              <a:t>2/28/2024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3263837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70F2AB0-E04C-4F1B-B807-ADECC190EB55}" type="datetimeFigureOut">
              <a:rPr lang="en-US" smtClean="0"/>
              <a:t>2/28/2024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DD8B6182-DECC-46E9-94A8-795982EF7913}" type="slidenum">
              <a:rPr lang="en-US" smtClean="0"/>
              <a:t>‹#›</a:t>
            </a:fld>
            <a:endParaRPr lang="en-US" dirty="0"/>
          </a:p>
        </p:txBody>
      </p:sp>
    </p:spTree>
    <p:extLst>
      <p:ext uri="{BB962C8B-B14F-4D97-AF65-F5344CB8AC3E}">
        <p14:creationId xmlns:p14="http://schemas.microsoft.com/office/powerpoint/2010/main" val="284394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70F2AB0-E04C-4F1B-B807-ADECC190EB55}" type="datetimeFigureOut">
              <a:rPr lang="en-US" smtClean="0"/>
              <a:t>2/28/2024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D8B6182-DECC-46E9-94A8-795982EF7913}" type="slidenum">
              <a:rPr lang="en-US" smtClean="0"/>
              <a:t>‹#›</a:t>
            </a:fld>
            <a:endParaRPr lang="en-US" dirty="0"/>
          </a:p>
        </p:txBody>
      </p:sp>
    </p:spTree>
    <p:extLst>
      <p:ext uri="{BB962C8B-B14F-4D97-AF65-F5344CB8AC3E}">
        <p14:creationId xmlns:p14="http://schemas.microsoft.com/office/powerpoint/2010/main" val="31144916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opencv.com/conditional-gan-cgan-in-pytorch-and-tensorflow/"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learnopencv.com/deep-convolutional-gan-in-pytorch-and-tensorflo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066E-956E-4BA3-B7B1-AF2B892D04FF}"/>
              </a:ext>
            </a:extLst>
          </p:cNvPr>
          <p:cNvSpPr>
            <a:spLocks noGrp="1"/>
          </p:cNvSpPr>
          <p:nvPr>
            <p:ph type="ctrTitle"/>
          </p:nvPr>
        </p:nvSpPr>
        <p:spPr/>
        <p:txBody>
          <a:bodyPr/>
          <a:lstStyle/>
          <a:p>
            <a:r>
              <a:rPr lang="en-US" dirty="0"/>
              <a:t>Ch4 Image To Image Translation</a:t>
            </a:r>
          </a:p>
        </p:txBody>
      </p:sp>
      <p:sp>
        <p:nvSpPr>
          <p:cNvPr id="3" name="Subtitle 2">
            <a:extLst>
              <a:ext uri="{FF2B5EF4-FFF2-40B4-BE49-F238E27FC236}">
                <a16:creationId xmlns:a16="http://schemas.microsoft.com/office/drawing/2014/main" id="{5368BE74-F448-4D7C-91B1-AFFC95D104A2}"/>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16D66C8E-3E7D-427F-BCF6-8297C1285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53309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C702-71BC-4C59-A009-C906F00B0766}"/>
              </a:ext>
            </a:extLst>
          </p:cNvPr>
          <p:cNvSpPr>
            <a:spLocks noGrp="1"/>
          </p:cNvSpPr>
          <p:nvPr>
            <p:ph type="title"/>
          </p:nvPr>
        </p:nvSpPr>
        <p:spPr/>
        <p:txBody>
          <a:bodyPr/>
          <a:lstStyle/>
          <a:p>
            <a:r>
              <a:rPr lang="en-US" dirty="0"/>
              <a:t>CGAN Loss Function</a:t>
            </a:r>
          </a:p>
        </p:txBody>
      </p:sp>
      <p:pic>
        <p:nvPicPr>
          <p:cNvPr id="5" name="Content Placeholder 4">
            <a:extLst>
              <a:ext uri="{FF2B5EF4-FFF2-40B4-BE49-F238E27FC236}">
                <a16:creationId xmlns:a16="http://schemas.microsoft.com/office/drawing/2014/main" id="{1DD8271F-291C-4201-9106-6912FF242E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6" name="Picture 5">
            <a:extLst>
              <a:ext uri="{FF2B5EF4-FFF2-40B4-BE49-F238E27FC236}">
                <a16:creationId xmlns:a16="http://schemas.microsoft.com/office/drawing/2014/main" id="{9DADF6F8-350C-41A3-809C-0C39EC7B5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50641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BB9B-408B-4F6F-A77E-A4DDB18CBDCB}"/>
              </a:ext>
            </a:extLst>
          </p:cNvPr>
          <p:cNvSpPr>
            <a:spLocks noGrp="1"/>
          </p:cNvSpPr>
          <p:nvPr>
            <p:ph type="title"/>
          </p:nvPr>
        </p:nvSpPr>
        <p:spPr/>
        <p:txBody>
          <a:bodyPr/>
          <a:lstStyle/>
          <a:p>
            <a:r>
              <a:rPr lang="en-US" b="0" i="0" dirty="0">
                <a:solidFill>
                  <a:srgbClr val="333333"/>
                </a:solidFill>
                <a:effectLst/>
                <a:latin typeface="Poppins" panose="020B0502040204020203" pitchFamily="2" charset="0"/>
              </a:rPr>
              <a:t>What is a Pix2Pix GAN?</a:t>
            </a:r>
            <a:endParaRPr lang="en-US" dirty="0"/>
          </a:p>
        </p:txBody>
      </p:sp>
      <p:sp>
        <p:nvSpPr>
          <p:cNvPr id="3" name="Content Placeholder 2">
            <a:extLst>
              <a:ext uri="{FF2B5EF4-FFF2-40B4-BE49-F238E27FC236}">
                <a16:creationId xmlns:a16="http://schemas.microsoft.com/office/drawing/2014/main" id="{E6850FA3-1678-4CA7-B3CC-F39604AA29EC}"/>
              </a:ext>
            </a:extLst>
          </p:cNvPr>
          <p:cNvSpPr>
            <a:spLocks noGrp="1"/>
          </p:cNvSpPr>
          <p:nvPr>
            <p:ph idx="1"/>
          </p:nvPr>
        </p:nvSpPr>
        <p:spPr/>
        <p:txBody>
          <a:bodyPr>
            <a:normAutofit/>
          </a:bodyPr>
          <a:lstStyle/>
          <a:p>
            <a:r>
              <a:rPr lang="en-US" b="0" i="0" dirty="0">
                <a:solidFill>
                  <a:srgbClr val="1E1E1E"/>
                </a:solidFill>
                <a:effectLst/>
                <a:latin typeface="Roboto" panose="02000000000000000000" pitchFamily="2" charset="0"/>
              </a:rPr>
              <a:t>Guess what inspired Pix2Pix. It was the </a:t>
            </a:r>
            <a:r>
              <a:rPr lang="en-US" b="0" i="0" u="sng" dirty="0">
                <a:solidFill>
                  <a:srgbClr val="006CFF"/>
                </a:solidFill>
                <a:effectLst/>
                <a:latin typeface="Roboto" panose="02000000000000000000" pitchFamily="2" charset="0"/>
                <a:hlinkClick r:id="rId3"/>
              </a:rPr>
              <a:t>Conditional GAN (CGAN)</a:t>
            </a:r>
            <a:r>
              <a:rPr lang="en-US" b="0" i="0" dirty="0">
                <a:solidFill>
                  <a:srgbClr val="1E1E1E"/>
                </a:solidFill>
                <a:effectLst/>
                <a:latin typeface="Roboto" panose="02000000000000000000" pitchFamily="2" charset="0"/>
              </a:rPr>
              <a:t>, which again was an extension of the </a:t>
            </a:r>
            <a:r>
              <a:rPr lang="en-US" b="0" i="0" u="sng" dirty="0">
                <a:solidFill>
                  <a:srgbClr val="006CFF"/>
                </a:solidFill>
                <a:effectLst/>
                <a:latin typeface="Roboto" panose="02000000000000000000" pitchFamily="2" charset="0"/>
                <a:hlinkClick r:id="rId4"/>
              </a:rPr>
              <a:t>DCGAN</a:t>
            </a:r>
            <a:r>
              <a:rPr lang="en-US" b="0" i="0" dirty="0">
                <a:solidFill>
                  <a:srgbClr val="1E1E1E"/>
                </a:solidFill>
                <a:effectLst/>
                <a:latin typeface="Roboto" panose="02000000000000000000" pitchFamily="2" charset="0"/>
              </a:rPr>
              <a:t> architecture.</a:t>
            </a:r>
          </a:p>
          <a:p>
            <a:r>
              <a:rPr lang="en-US" dirty="0"/>
              <a:t>The main idea behind Pix2Pix is to train a generator model to learn the mapping between input images from one domain (such as sketches, edges, or labels) to output images in another domain (such as photographs or realistic renderings). This is achieved by pairing input images with their corresponding target images during training.</a:t>
            </a:r>
          </a:p>
        </p:txBody>
      </p:sp>
      <p:pic>
        <p:nvPicPr>
          <p:cNvPr id="4" name="Picture 3">
            <a:extLst>
              <a:ext uri="{FF2B5EF4-FFF2-40B4-BE49-F238E27FC236}">
                <a16:creationId xmlns:a16="http://schemas.microsoft.com/office/drawing/2014/main" id="{6346684E-A21E-405E-9520-B25F70813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408552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8DE21BC-48A6-4887-B34D-69A24BFB4230}"/>
              </a:ext>
            </a:extLst>
          </p:cNvPr>
          <p:cNvPicPr>
            <a:picLocks noGrp="1" noChangeAspect="1"/>
          </p:cNvPicPr>
          <p:nvPr>
            <p:ph idx="1"/>
          </p:nvPr>
        </p:nvPicPr>
        <p:blipFill>
          <a:blip r:embed="rId2"/>
          <a:stretch>
            <a:fillRect/>
          </a:stretch>
        </p:blipFill>
        <p:spPr>
          <a:xfrm>
            <a:off x="1411705" y="1"/>
            <a:ext cx="9368589" cy="6858000"/>
          </a:xfrm>
        </p:spPr>
      </p:pic>
      <p:pic>
        <p:nvPicPr>
          <p:cNvPr id="10" name="Picture 9">
            <a:extLst>
              <a:ext uri="{FF2B5EF4-FFF2-40B4-BE49-F238E27FC236}">
                <a16:creationId xmlns:a16="http://schemas.microsoft.com/office/drawing/2014/main" id="{2BE8BDF7-8D7E-4AE3-8BDB-03FF9DAA8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32609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D8A4-A72B-439F-AC76-F928276A6405}"/>
              </a:ext>
            </a:extLst>
          </p:cNvPr>
          <p:cNvSpPr>
            <a:spLocks noGrp="1"/>
          </p:cNvSpPr>
          <p:nvPr>
            <p:ph type="title"/>
          </p:nvPr>
        </p:nvSpPr>
        <p:spPr/>
        <p:txBody>
          <a:bodyPr/>
          <a:lstStyle/>
          <a:p>
            <a:r>
              <a:rPr lang="en-US" dirty="0"/>
              <a:t>Pix2Pix</a:t>
            </a:r>
          </a:p>
        </p:txBody>
      </p:sp>
      <p:pic>
        <p:nvPicPr>
          <p:cNvPr id="5" name="Content Placeholder 4">
            <a:extLst>
              <a:ext uri="{FF2B5EF4-FFF2-40B4-BE49-F238E27FC236}">
                <a16:creationId xmlns:a16="http://schemas.microsoft.com/office/drawing/2014/main" id="{ABAE5932-F18D-40DC-8219-BF2D029A66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6" name="Picture 5">
            <a:extLst>
              <a:ext uri="{FF2B5EF4-FFF2-40B4-BE49-F238E27FC236}">
                <a16:creationId xmlns:a16="http://schemas.microsoft.com/office/drawing/2014/main" id="{78A0D369-AEEE-486B-88CF-E0F3F0862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872796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DC9EC-7CEA-40BD-81BD-84B1B9B8966A}"/>
              </a:ext>
            </a:extLst>
          </p:cNvPr>
          <p:cNvSpPr>
            <a:spLocks noGrp="1"/>
          </p:cNvSpPr>
          <p:nvPr>
            <p:ph type="title"/>
          </p:nvPr>
        </p:nvSpPr>
        <p:spPr/>
        <p:txBody>
          <a:bodyPr/>
          <a:lstStyle/>
          <a:p>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Architecture</a:t>
            </a:r>
            <a:r>
              <a:rPr lang="en-US" dirty="0">
                <a:latin typeface="Calibri Light" panose="020F0302020204030204" pitchFamily="34" charset="0"/>
                <a:ea typeface="Calibri Light" panose="020F0302020204030204" pitchFamily="34" charset="0"/>
                <a:cs typeface="Calibri Light" panose="020F0302020204030204" pitchFamily="34" charset="0"/>
              </a:rPr>
              <a:t> Of pix2pix</a:t>
            </a:r>
          </a:p>
        </p:txBody>
      </p:sp>
      <p:pic>
        <p:nvPicPr>
          <p:cNvPr id="5" name="Content Placeholder 4">
            <a:extLst>
              <a:ext uri="{FF2B5EF4-FFF2-40B4-BE49-F238E27FC236}">
                <a16:creationId xmlns:a16="http://schemas.microsoft.com/office/drawing/2014/main" id="{B2BC8AD3-705E-4B67-B987-0D79B17A12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6" name="Picture 5">
            <a:extLst>
              <a:ext uri="{FF2B5EF4-FFF2-40B4-BE49-F238E27FC236}">
                <a16:creationId xmlns:a16="http://schemas.microsoft.com/office/drawing/2014/main" id="{2A456239-FC84-456D-BA9D-76718550F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29343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9079F-03D7-429B-999F-678C9B2D4181}"/>
              </a:ext>
            </a:extLst>
          </p:cNvPr>
          <p:cNvSpPr>
            <a:spLocks noGrp="1"/>
          </p:cNvSpPr>
          <p:nvPr>
            <p:ph type="title"/>
          </p:nvPr>
        </p:nvSpPr>
        <p:spPr/>
        <p:txBody>
          <a:bodyPr/>
          <a:lstStyle/>
          <a:p>
            <a:r>
              <a:rPr lang="en-US" dirty="0"/>
              <a:t>Generator</a:t>
            </a:r>
          </a:p>
        </p:txBody>
      </p:sp>
      <p:sp>
        <p:nvSpPr>
          <p:cNvPr id="3" name="Content Placeholder 2">
            <a:extLst>
              <a:ext uri="{FF2B5EF4-FFF2-40B4-BE49-F238E27FC236}">
                <a16:creationId xmlns:a16="http://schemas.microsoft.com/office/drawing/2014/main" id="{7B7FDCF7-88C2-417F-B87F-B8178595E6F7}"/>
              </a:ext>
            </a:extLst>
          </p:cNvPr>
          <p:cNvSpPr>
            <a:spLocks noGrp="1"/>
          </p:cNvSpPr>
          <p:nvPr>
            <p:ph idx="1"/>
          </p:nvPr>
        </p:nvSpPr>
        <p:spPr/>
        <p:txBody>
          <a:bodyPr>
            <a:normAutofit/>
          </a:bodyPr>
          <a:lstStyle/>
          <a:p>
            <a:r>
              <a:rPr lang="en-US" dirty="0"/>
              <a:t> The generator takes an input image from one domain and tries to generate a corresponding image in the target domain. It typically consists of an encoder-decoder architecture,</a:t>
            </a:r>
          </a:p>
          <a:p>
            <a:r>
              <a:rPr lang="en-US" dirty="0"/>
              <a:t>often based on convolutional neural networks (CNNs). The encoder processes the input image and extracts features, while the decoder synthesizes the output image based on these features.</a:t>
            </a:r>
          </a:p>
        </p:txBody>
      </p:sp>
      <p:pic>
        <p:nvPicPr>
          <p:cNvPr id="4" name="Picture 3">
            <a:extLst>
              <a:ext uri="{FF2B5EF4-FFF2-40B4-BE49-F238E27FC236}">
                <a16:creationId xmlns:a16="http://schemas.microsoft.com/office/drawing/2014/main" id="{792CC185-4FE8-40B0-9558-FF740FB5C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4248599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U-Net: Convolutional Networks for Biomedical Image Segmentation">
            <a:extLst>
              <a:ext uri="{FF2B5EF4-FFF2-40B4-BE49-F238E27FC236}">
                <a16:creationId xmlns:a16="http://schemas.microsoft.com/office/drawing/2014/main" id="{F30A527F-B2EA-4A78-8523-396FF57C9C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68022" y="2638425"/>
            <a:ext cx="4655956" cy="3101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046B9F-ABBD-4C34-A7F4-16684EFFEF57}"/>
              </a:ext>
            </a:extLst>
          </p:cNvPr>
          <p:cNvSpPr txBox="1"/>
          <p:nvPr/>
        </p:nvSpPr>
        <p:spPr>
          <a:xfrm>
            <a:off x="1412708" y="933450"/>
            <a:ext cx="10265464" cy="769441"/>
          </a:xfrm>
          <a:prstGeom prst="rect">
            <a:avLst/>
          </a:prstGeom>
          <a:noFill/>
        </p:spPr>
        <p:txBody>
          <a:bodyPr wrap="square" rtlCol="0">
            <a:spAutoFit/>
          </a:bodyPr>
          <a:lstStyle/>
          <a:p>
            <a:r>
              <a:rPr lang="en-US" sz="4400" b="1" dirty="0"/>
              <a:t>The Generator architecture (U Net)</a:t>
            </a:r>
          </a:p>
        </p:txBody>
      </p:sp>
      <p:pic>
        <p:nvPicPr>
          <p:cNvPr id="6" name="Picture 5">
            <a:extLst>
              <a:ext uri="{FF2B5EF4-FFF2-40B4-BE49-F238E27FC236}">
                <a16:creationId xmlns:a16="http://schemas.microsoft.com/office/drawing/2014/main" id="{EB2884E2-F575-4983-8CF1-1330AE507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292259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0A9A-4507-457B-8E95-296008E71946}"/>
              </a:ext>
            </a:extLst>
          </p:cNvPr>
          <p:cNvSpPr>
            <a:spLocks noGrp="1"/>
          </p:cNvSpPr>
          <p:nvPr>
            <p:ph type="title"/>
          </p:nvPr>
        </p:nvSpPr>
        <p:spPr/>
        <p:txBody>
          <a:bodyPr/>
          <a:lstStyle/>
          <a:p>
            <a:r>
              <a:rPr lang="en-US" dirty="0"/>
              <a:t>Discriminator</a:t>
            </a:r>
          </a:p>
        </p:txBody>
      </p:sp>
      <p:sp>
        <p:nvSpPr>
          <p:cNvPr id="3" name="Content Placeholder 2">
            <a:extLst>
              <a:ext uri="{FF2B5EF4-FFF2-40B4-BE49-F238E27FC236}">
                <a16:creationId xmlns:a16="http://schemas.microsoft.com/office/drawing/2014/main" id="{7D3C5D57-4D46-4496-81AE-80050408F253}"/>
              </a:ext>
            </a:extLst>
          </p:cNvPr>
          <p:cNvSpPr>
            <a:spLocks noGrp="1"/>
          </p:cNvSpPr>
          <p:nvPr>
            <p:ph idx="1"/>
          </p:nvPr>
        </p:nvSpPr>
        <p:spPr/>
        <p:txBody>
          <a:bodyPr/>
          <a:lstStyle/>
          <a:p>
            <a:r>
              <a:rPr lang="en-US" dirty="0"/>
              <a:t>The discriminator is a binary classifier (Patch GAN) that aims to distinguish between the synthesized images produced by the generator and the real images from the target domain. It helps in training the generator by providing feedback on how realistic its generated images are.</a:t>
            </a:r>
          </a:p>
        </p:txBody>
      </p:sp>
      <p:pic>
        <p:nvPicPr>
          <p:cNvPr id="4" name="Picture 3">
            <a:extLst>
              <a:ext uri="{FF2B5EF4-FFF2-40B4-BE49-F238E27FC236}">
                <a16:creationId xmlns:a16="http://schemas.microsoft.com/office/drawing/2014/main" id="{F89DC8F2-E1C3-480D-A73C-98F7BB0DD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40940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5D1C-E881-46D9-967B-3BA1AF9845D3}"/>
              </a:ext>
            </a:extLst>
          </p:cNvPr>
          <p:cNvSpPr>
            <a:spLocks noGrp="1"/>
          </p:cNvSpPr>
          <p:nvPr>
            <p:ph type="title"/>
          </p:nvPr>
        </p:nvSpPr>
        <p:spPr/>
        <p:txBody>
          <a:bodyPr/>
          <a:lstStyle/>
          <a:p>
            <a:r>
              <a:rPr lang="en-US" dirty="0"/>
              <a:t>Patch Gan</a:t>
            </a:r>
          </a:p>
        </p:txBody>
      </p:sp>
      <p:pic>
        <p:nvPicPr>
          <p:cNvPr id="5" name="Content Placeholder 4">
            <a:extLst>
              <a:ext uri="{FF2B5EF4-FFF2-40B4-BE49-F238E27FC236}">
                <a16:creationId xmlns:a16="http://schemas.microsoft.com/office/drawing/2014/main" id="{9F128F17-84A2-488A-B3BA-9B5DDD0DA8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6" name="Picture 5">
            <a:extLst>
              <a:ext uri="{FF2B5EF4-FFF2-40B4-BE49-F238E27FC236}">
                <a16:creationId xmlns:a16="http://schemas.microsoft.com/office/drawing/2014/main" id="{BE45C406-C884-4332-84CB-A9390ACEF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59681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9775-ACE2-4CD6-AEF4-3F9ADA79ED7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C05DEBC-C885-48CE-A646-033495D344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578"/>
          <a:stretch/>
        </p:blipFill>
        <p:spPr>
          <a:xfrm>
            <a:off x="1183386" y="740665"/>
            <a:ext cx="9960864" cy="5602985"/>
          </a:xfrm>
        </p:spPr>
      </p:pic>
      <p:pic>
        <p:nvPicPr>
          <p:cNvPr id="6" name="Picture 5">
            <a:extLst>
              <a:ext uri="{FF2B5EF4-FFF2-40B4-BE49-F238E27FC236}">
                <a16:creationId xmlns:a16="http://schemas.microsoft.com/office/drawing/2014/main" id="{3BE4C262-4344-4799-A923-4172CDC82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230460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3383-9D3D-4B27-9BBF-6BC87406F179}"/>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791101A9-0973-43B3-9920-4792FE878F59}"/>
              </a:ext>
            </a:extLst>
          </p:cNvPr>
          <p:cNvSpPr>
            <a:spLocks noGrp="1"/>
          </p:cNvSpPr>
          <p:nvPr>
            <p:ph idx="1"/>
          </p:nvPr>
        </p:nvSpPr>
        <p:spPr/>
        <p:txBody>
          <a:bodyPr>
            <a:normAutofit/>
          </a:bodyPr>
          <a:lstStyle/>
          <a:p>
            <a:pPr algn="l"/>
            <a:r>
              <a:rPr lang="en-US" sz="3200" b="0" i="0" u="none" strike="noStrike" baseline="0" dirty="0">
                <a:solidFill>
                  <a:srgbClr val="222222"/>
                </a:solidFill>
                <a:latin typeface="LiberationSerif"/>
              </a:rPr>
              <a:t>Conditional GANs</a:t>
            </a:r>
          </a:p>
          <a:p>
            <a:pPr algn="l"/>
            <a:r>
              <a:rPr lang="en-US" sz="3200" b="0" i="0" u="none" strike="noStrike" baseline="0" dirty="0">
                <a:solidFill>
                  <a:srgbClr val="222222"/>
                </a:solidFill>
                <a:latin typeface="LiberationSerif"/>
              </a:rPr>
              <a:t>Image translation with pix2pix</a:t>
            </a:r>
          </a:p>
          <a:p>
            <a:pPr algn="l"/>
            <a:r>
              <a:rPr lang="en-US" sz="3200" b="0" i="0" u="none" strike="noStrike" baseline="0" dirty="0">
                <a:solidFill>
                  <a:srgbClr val="222222"/>
                </a:solidFill>
                <a:latin typeface="LiberationSerif"/>
              </a:rPr>
              <a:t>Unpaired image translation with Cycle GAN</a:t>
            </a:r>
          </a:p>
          <a:p>
            <a:pPr algn="l"/>
            <a:r>
              <a:rPr lang="en-US" sz="3200" b="0" i="0" u="none" strike="noStrike" baseline="0" dirty="0">
                <a:solidFill>
                  <a:srgbClr val="222222"/>
                </a:solidFill>
                <a:latin typeface="LiberationSerif"/>
              </a:rPr>
              <a:t>Bicycle GAN</a:t>
            </a:r>
          </a:p>
        </p:txBody>
      </p:sp>
      <p:pic>
        <p:nvPicPr>
          <p:cNvPr id="4" name="Picture 3">
            <a:extLst>
              <a:ext uri="{FF2B5EF4-FFF2-40B4-BE49-F238E27FC236}">
                <a16:creationId xmlns:a16="http://schemas.microsoft.com/office/drawing/2014/main" id="{AF08FF12-C797-4931-9835-9B45EC922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126709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A584-BEE5-4636-8006-A4CEC0E500D7}"/>
              </a:ext>
            </a:extLst>
          </p:cNvPr>
          <p:cNvSpPr>
            <a:spLocks noGrp="1"/>
          </p:cNvSpPr>
          <p:nvPr>
            <p:ph type="title"/>
          </p:nvPr>
        </p:nvSpPr>
        <p:spPr/>
        <p:txBody>
          <a:bodyPr/>
          <a:lstStyle/>
          <a:p>
            <a:r>
              <a:rPr lang="en-US" b="0" i="0" dirty="0">
                <a:solidFill>
                  <a:srgbClr val="1E1E1E"/>
                </a:solidFill>
                <a:effectLst/>
                <a:latin typeface="Roboto" panose="02000000000000000000" pitchFamily="2" charset="0"/>
              </a:rPr>
              <a:t>In Pix2Pix:</a:t>
            </a:r>
            <a:endParaRPr lang="en-US" dirty="0"/>
          </a:p>
        </p:txBody>
      </p:sp>
      <p:sp>
        <p:nvSpPr>
          <p:cNvPr id="3" name="Content Placeholder 2">
            <a:extLst>
              <a:ext uri="{FF2B5EF4-FFF2-40B4-BE49-F238E27FC236}">
                <a16:creationId xmlns:a16="http://schemas.microsoft.com/office/drawing/2014/main" id="{F361536A-4506-403D-B463-66CF91F356EB}"/>
              </a:ext>
            </a:extLst>
          </p:cNvPr>
          <p:cNvSpPr>
            <a:spLocks noGrp="1"/>
          </p:cNvSpPr>
          <p:nvPr>
            <p:ph idx="1"/>
          </p:nvPr>
        </p:nvSpPr>
        <p:spPr/>
        <p:txBody>
          <a:bodyPr>
            <a:normAutofit lnSpcReduction="10000"/>
          </a:bodyPr>
          <a:lstStyle/>
          <a:p>
            <a:pPr algn="l">
              <a:buFont typeface="Arial" panose="020B0604020202020204" pitchFamily="34" charset="0"/>
              <a:buChar char="•"/>
            </a:pPr>
            <a:r>
              <a:rPr lang="en-US" b="0" i="0" dirty="0">
                <a:solidFill>
                  <a:srgbClr val="333333"/>
                </a:solidFill>
                <a:effectLst/>
                <a:latin typeface="Roboto" panose="02000000000000000000" pitchFamily="2" charset="0"/>
              </a:rPr>
              <a:t>An image is input to the generator network, which then outputs a translated version. </a:t>
            </a:r>
          </a:p>
          <a:p>
            <a:pPr algn="l">
              <a:buFont typeface="Arial" panose="020B0604020202020204" pitchFamily="34" charset="0"/>
              <a:buChar char="•"/>
            </a:pPr>
            <a:r>
              <a:rPr lang="en-US" b="0" i="0" dirty="0">
                <a:solidFill>
                  <a:srgbClr val="333333"/>
                </a:solidFill>
                <a:effectLst/>
                <a:latin typeface="Roboto" panose="02000000000000000000" pitchFamily="2" charset="0"/>
              </a:rPr>
              <a:t>The discriminator is a conditional discriminator, which is fed a real or fake (generated) image that has been conditioned on the same input image that was fed to the generator. </a:t>
            </a:r>
          </a:p>
          <a:p>
            <a:pPr algn="l">
              <a:buFont typeface="Arial" panose="020B0604020202020204" pitchFamily="34" charset="0"/>
              <a:buChar char="•"/>
            </a:pPr>
            <a:r>
              <a:rPr lang="en-US" b="0" i="0" dirty="0">
                <a:solidFill>
                  <a:srgbClr val="333333"/>
                </a:solidFill>
                <a:effectLst/>
                <a:latin typeface="Roboto" panose="02000000000000000000" pitchFamily="2" charset="0"/>
              </a:rPr>
              <a:t>The goal of the discriminator is to classify whether the pair of images is real (from the dataset) or fake (generated). </a:t>
            </a:r>
          </a:p>
          <a:p>
            <a:pPr algn="l">
              <a:buFont typeface="Arial" panose="020B0604020202020204" pitchFamily="34" charset="0"/>
              <a:buChar char="•"/>
            </a:pPr>
            <a:r>
              <a:rPr lang="en-US" b="0" i="0" dirty="0">
                <a:solidFill>
                  <a:srgbClr val="333333"/>
                </a:solidFill>
                <a:effectLst/>
                <a:latin typeface="Roboto" panose="02000000000000000000" pitchFamily="2" charset="0"/>
              </a:rPr>
              <a:t>The final objective of the Pix2Pix GAN remains  the same as that of all the GANs. It too seeks to fool the discriminator, such that the generator learns to translate images perfectly.</a:t>
            </a:r>
          </a:p>
          <a:p>
            <a:endParaRPr lang="en-US" dirty="0"/>
          </a:p>
        </p:txBody>
      </p:sp>
      <p:pic>
        <p:nvPicPr>
          <p:cNvPr id="4" name="Picture 3">
            <a:extLst>
              <a:ext uri="{FF2B5EF4-FFF2-40B4-BE49-F238E27FC236}">
                <a16:creationId xmlns:a16="http://schemas.microsoft.com/office/drawing/2014/main" id="{52DD96CF-5B64-4C17-9888-E7A26F098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77834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1328-0DF6-4E3E-97AF-5A3E904917A0}"/>
              </a:ext>
            </a:extLst>
          </p:cNvPr>
          <p:cNvSpPr>
            <a:spLocks noGrp="1"/>
          </p:cNvSpPr>
          <p:nvPr>
            <p:ph type="title"/>
          </p:nvPr>
        </p:nvSpPr>
        <p:spPr/>
        <p:txBody>
          <a:bodyPr/>
          <a:lstStyle/>
          <a:p>
            <a:r>
              <a:rPr lang="en-US" dirty="0"/>
              <a:t>Loss Function</a:t>
            </a:r>
          </a:p>
        </p:txBody>
      </p:sp>
      <p:pic>
        <p:nvPicPr>
          <p:cNvPr id="5" name="Content Placeholder 4">
            <a:extLst>
              <a:ext uri="{FF2B5EF4-FFF2-40B4-BE49-F238E27FC236}">
                <a16:creationId xmlns:a16="http://schemas.microsoft.com/office/drawing/2014/main" id="{5AF88A69-0E0E-44B3-A18B-3779117C28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8" name="Picture 7">
            <a:extLst>
              <a:ext uri="{FF2B5EF4-FFF2-40B4-BE49-F238E27FC236}">
                <a16:creationId xmlns:a16="http://schemas.microsoft.com/office/drawing/2014/main" id="{682BD533-2FA5-41DA-BE54-B95715C84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874428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2D7E-4DA3-49C9-8075-7480FF9AD942}"/>
              </a:ext>
            </a:extLst>
          </p:cNvPr>
          <p:cNvSpPr>
            <a:spLocks noGrp="1"/>
          </p:cNvSpPr>
          <p:nvPr>
            <p:ph type="title"/>
          </p:nvPr>
        </p:nvSpPr>
        <p:spPr/>
        <p:txBody>
          <a:bodyPr/>
          <a:lstStyle/>
          <a:p>
            <a:r>
              <a:rPr lang="en-US" dirty="0"/>
              <a:t>Loss Function PIX2pix</a:t>
            </a:r>
          </a:p>
        </p:txBody>
      </p:sp>
      <p:pic>
        <p:nvPicPr>
          <p:cNvPr id="5" name="Content Placeholder 4">
            <a:extLst>
              <a:ext uri="{FF2B5EF4-FFF2-40B4-BE49-F238E27FC236}">
                <a16:creationId xmlns:a16="http://schemas.microsoft.com/office/drawing/2014/main" id="{C44953E2-B2C2-4829-9DDE-0E1CCD8574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49362" y="2638425"/>
            <a:ext cx="6893277" cy="3101975"/>
          </a:xfrm>
        </p:spPr>
      </p:pic>
      <p:pic>
        <p:nvPicPr>
          <p:cNvPr id="6" name="Picture 5">
            <a:extLst>
              <a:ext uri="{FF2B5EF4-FFF2-40B4-BE49-F238E27FC236}">
                <a16:creationId xmlns:a16="http://schemas.microsoft.com/office/drawing/2014/main" id="{32251CE5-591E-4C73-B89E-251C912F3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656311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8A51-E88D-4409-BDC6-216513DB2654}"/>
              </a:ext>
            </a:extLst>
          </p:cNvPr>
          <p:cNvSpPr>
            <a:spLocks noGrp="1"/>
          </p:cNvSpPr>
          <p:nvPr>
            <p:ph type="title"/>
          </p:nvPr>
        </p:nvSpPr>
        <p:spPr/>
        <p:txBody>
          <a:bodyPr/>
          <a:lstStyle/>
          <a:p>
            <a:r>
              <a:rPr lang="en-US" dirty="0"/>
              <a:t>CycleGANs</a:t>
            </a:r>
          </a:p>
        </p:txBody>
      </p:sp>
      <p:sp>
        <p:nvSpPr>
          <p:cNvPr id="3" name="Content Placeholder 2">
            <a:extLst>
              <a:ext uri="{FF2B5EF4-FFF2-40B4-BE49-F238E27FC236}">
                <a16:creationId xmlns:a16="http://schemas.microsoft.com/office/drawing/2014/main" id="{7F013D95-4457-41A3-AFF9-77354ECBBB55}"/>
              </a:ext>
            </a:extLst>
          </p:cNvPr>
          <p:cNvSpPr>
            <a:spLocks noGrp="1"/>
          </p:cNvSpPr>
          <p:nvPr>
            <p:ph idx="1"/>
          </p:nvPr>
        </p:nvSpPr>
        <p:spPr/>
        <p:txBody>
          <a:bodyPr/>
          <a:lstStyle/>
          <a:p>
            <a:r>
              <a:rPr lang="en-US" b="0" i="0" dirty="0">
                <a:effectLst/>
              </a:rPr>
              <a:t>Cycle GAN is a type of Generative Adversarial Network (GAN) architecture designed for unpaired image-to-image translation tasks. Unlike Pix2Pix, which requires paired data (each input image must have a corresponding target image), Cycle GAN can learn to translate images between two domains without explicit pairing of data.</a:t>
            </a:r>
            <a:endParaRPr lang="en-US" dirty="0"/>
          </a:p>
        </p:txBody>
      </p:sp>
      <p:pic>
        <p:nvPicPr>
          <p:cNvPr id="4" name="Picture 3">
            <a:extLst>
              <a:ext uri="{FF2B5EF4-FFF2-40B4-BE49-F238E27FC236}">
                <a16:creationId xmlns:a16="http://schemas.microsoft.com/office/drawing/2014/main" id="{A2E5B85C-8456-432B-B156-1F2C39F8B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606547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D4AD4-5F88-4741-933E-C1828DDBE1BA}"/>
              </a:ext>
            </a:extLst>
          </p:cNvPr>
          <p:cNvSpPr>
            <a:spLocks noGrp="1"/>
          </p:cNvSpPr>
          <p:nvPr>
            <p:ph type="title"/>
          </p:nvPr>
        </p:nvSpPr>
        <p:spPr/>
        <p:txBody>
          <a:bodyPr/>
          <a:lstStyle/>
          <a:p>
            <a:r>
              <a:rPr lang="en-US" dirty="0"/>
              <a:t>Examples</a:t>
            </a:r>
          </a:p>
        </p:txBody>
      </p:sp>
      <p:pic>
        <p:nvPicPr>
          <p:cNvPr id="5" name="Content Placeholder 4">
            <a:extLst>
              <a:ext uri="{FF2B5EF4-FFF2-40B4-BE49-F238E27FC236}">
                <a16:creationId xmlns:a16="http://schemas.microsoft.com/office/drawing/2014/main" id="{063F4B90-520E-4DC6-8166-1A907CE22745}"/>
              </a:ext>
            </a:extLst>
          </p:cNvPr>
          <p:cNvPicPr>
            <a:picLocks noGrp="1" noChangeAspect="1"/>
          </p:cNvPicPr>
          <p:nvPr>
            <p:ph idx="1"/>
          </p:nvPr>
        </p:nvPicPr>
        <p:blipFill>
          <a:blip r:embed="rId2"/>
          <a:stretch>
            <a:fillRect/>
          </a:stretch>
        </p:blipFill>
        <p:spPr>
          <a:xfrm>
            <a:off x="628650" y="2322249"/>
            <a:ext cx="3846095" cy="1818307"/>
          </a:xfrm>
        </p:spPr>
      </p:pic>
      <p:pic>
        <p:nvPicPr>
          <p:cNvPr id="7" name="Picture 6">
            <a:extLst>
              <a:ext uri="{FF2B5EF4-FFF2-40B4-BE49-F238E27FC236}">
                <a16:creationId xmlns:a16="http://schemas.microsoft.com/office/drawing/2014/main" id="{7B3615DB-100A-46CE-A7EE-768BA9EA9177}"/>
              </a:ext>
            </a:extLst>
          </p:cNvPr>
          <p:cNvPicPr>
            <a:picLocks noChangeAspect="1"/>
          </p:cNvPicPr>
          <p:nvPr/>
        </p:nvPicPr>
        <p:blipFill>
          <a:blip r:embed="rId3"/>
          <a:stretch>
            <a:fillRect/>
          </a:stretch>
        </p:blipFill>
        <p:spPr>
          <a:xfrm>
            <a:off x="628650" y="4691485"/>
            <a:ext cx="3846095" cy="1818306"/>
          </a:xfrm>
          <a:prstGeom prst="rect">
            <a:avLst/>
          </a:prstGeom>
        </p:spPr>
      </p:pic>
      <p:pic>
        <p:nvPicPr>
          <p:cNvPr id="9" name="Picture 8">
            <a:extLst>
              <a:ext uri="{FF2B5EF4-FFF2-40B4-BE49-F238E27FC236}">
                <a16:creationId xmlns:a16="http://schemas.microsoft.com/office/drawing/2014/main" id="{D7DA8D62-E5AD-4B38-AD2B-8B006DEA5D2D}"/>
              </a:ext>
            </a:extLst>
          </p:cNvPr>
          <p:cNvPicPr>
            <a:picLocks noChangeAspect="1"/>
          </p:cNvPicPr>
          <p:nvPr/>
        </p:nvPicPr>
        <p:blipFill>
          <a:blip r:embed="rId4"/>
          <a:stretch>
            <a:fillRect/>
          </a:stretch>
        </p:blipFill>
        <p:spPr>
          <a:xfrm>
            <a:off x="4702341" y="2322249"/>
            <a:ext cx="3285640" cy="1818307"/>
          </a:xfrm>
          <a:prstGeom prst="rect">
            <a:avLst/>
          </a:prstGeom>
        </p:spPr>
      </p:pic>
      <p:pic>
        <p:nvPicPr>
          <p:cNvPr id="11" name="Picture 10">
            <a:extLst>
              <a:ext uri="{FF2B5EF4-FFF2-40B4-BE49-F238E27FC236}">
                <a16:creationId xmlns:a16="http://schemas.microsoft.com/office/drawing/2014/main" id="{AD71AEA4-2F53-4E41-9EA2-554F68C49C57}"/>
              </a:ext>
            </a:extLst>
          </p:cNvPr>
          <p:cNvPicPr>
            <a:picLocks noChangeAspect="1"/>
          </p:cNvPicPr>
          <p:nvPr/>
        </p:nvPicPr>
        <p:blipFill>
          <a:blip r:embed="rId5"/>
          <a:stretch>
            <a:fillRect/>
          </a:stretch>
        </p:blipFill>
        <p:spPr>
          <a:xfrm>
            <a:off x="4702341" y="4691485"/>
            <a:ext cx="3285640" cy="1813456"/>
          </a:xfrm>
          <a:prstGeom prst="rect">
            <a:avLst/>
          </a:prstGeom>
        </p:spPr>
      </p:pic>
      <p:pic>
        <p:nvPicPr>
          <p:cNvPr id="13" name="Picture 12">
            <a:extLst>
              <a:ext uri="{FF2B5EF4-FFF2-40B4-BE49-F238E27FC236}">
                <a16:creationId xmlns:a16="http://schemas.microsoft.com/office/drawing/2014/main" id="{C5201B17-4CBF-4787-94CB-B3A58C231238}"/>
              </a:ext>
            </a:extLst>
          </p:cNvPr>
          <p:cNvPicPr>
            <a:picLocks noChangeAspect="1"/>
          </p:cNvPicPr>
          <p:nvPr/>
        </p:nvPicPr>
        <p:blipFill>
          <a:blip r:embed="rId6"/>
          <a:stretch>
            <a:fillRect/>
          </a:stretch>
        </p:blipFill>
        <p:spPr>
          <a:xfrm>
            <a:off x="8134631" y="2327100"/>
            <a:ext cx="3285640" cy="1813456"/>
          </a:xfrm>
          <a:prstGeom prst="rect">
            <a:avLst/>
          </a:prstGeom>
        </p:spPr>
      </p:pic>
      <p:pic>
        <p:nvPicPr>
          <p:cNvPr id="15" name="Picture 14">
            <a:extLst>
              <a:ext uri="{FF2B5EF4-FFF2-40B4-BE49-F238E27FC236}">
                <a16:creationId xmlns:a16="http://schemas.microsoft.com/office/drawing/2014/main" id="{E107B4C0-B386-4BA3-9074-4E964D6BA5F9}"/>
              </a:ext>
            </a:extLst>
          </p:cNvPr>
          <p:cNvPicPr>
            <a:picLocks noChangeAspect="1"/>
          </p:cNvPicPr>
          <p:nvPr/>
        </p:nvPicPr>
        <p:blipFill>
          <a:blip r:embed="rId7"/>
          <a:stretch>
            <a:fillRect/>
          </a:stretch>
        </p:blipFill>
        <p:spPr>
          <a:xfrm>
            <a:off x="8215577" y="4691485"/>
            <a:ext cx="3204694" cy="1813456"/>
          </a:xfrm>
          <a:prstGeom prst="rect">
            <a:avLst/>
          </a:prstGeom>
        </p:spPr>
      </p:pic>
      <p:pic>
        <p:nvPicPr>
          <p:cNvPr id="16" name="Picture 15">
            <a:extLst>
              <a:ext uri="{FF2B5EF4-FFF2-40B4-BE49-F238E27FC236}">
                <a16:creationId xmlns:a16="http://schemas.microsoft.com/office/drawing/2014/main" id="{7B4CCFCD-A02D-4287-992F-412117DAEC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84316" y="6010275"/>
            <a:ext cx="727102" cy="609600"/>
          </a:xfrm>
          <a:prstGeom prst="rect">
            <a:avLst/>
          </a:prstGeom>
        </p:spPr>
      </p:pic>
    </p:spTree>
    <p:extLst>
      <p:ext uri="{BB962C8B-B14F-4D97-AF65-F5344CB8AC3E}">
        <p14:creationId xmlns:p14="http://schemas.microsoft.com/office/powerpoint/2010/main" val="3163882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7FAC-D886-4B06-9737-A55D8AA0DE4A}"/>
              </a:ext>
            </a:extLst>
          </p:cNvPr>
          <p:cNvSpPr>
            <a:spLocks noGrp="1"/>
          </p:cNvSpPr>
          <p:nvPr>
            <p:ph type="title"/>
          </p:nvPr>
        </p:nvSpPr>
        <p:spPr/>
        <p:txBody>
          <a:bodyPr/>
          <a:lstStyle/>
          <a:p>
            <a:r>
              <a:rPr lang="en-US" dirty="0"/>
              <a:t>The problem with old GANs</a:t>
            </a:r>
          </a:p>
        </p:txBody>
      </p:sp>
      <p:pic>
        <p:nvPicPr>
          <p:cNvPr id="5" name="Content Placeholder 4">
            <a:extLst>
              <a:ext uri="{FF2B5EF4-FFF2-40B4-BE49-F238E27FC236}">
                <a16:creationId xmlns:a16="http://schemas.microsoft.com/office/drawing/2014/main" id="{B26F9B18-BC1B-4329-9BA3-DFD35BA50BCF}"/>
              </a:ext>
            </a:extLst>
          </p:cNvPr>
          <p:cNvPicPr>
            <a:picLocks noGrp="1" noChangeAspect="1"/>
          </p:cNvPicPr>
          <p:nvPr>
            <p:ph idx="1"/>
          </p:nvPr>
        </p:nvPicPr>
        <p:blipFill>
          <a:blip r:embed="rId2"/>
          <a:stretch>
            <a:fillRect/>
          </a:stretch>
        </p:blipFill>
        <p:spPr>
          <a:xfrm>
            <a:off x="1189122" y="2456600"/>
            <a:ext cx="3552486" cy="4147401"/>
          </a:xfrm>
        </p:spPr>
      </p:pic>
      <p:pic>
        <p:nvPicPr>
          <p:cNvPr id="7" name="Picture 6">
            <a:extLst>
              <a:ext uri="{FF2B5EF4-FFF2-40B4-BE49-F238E27FC236}">
                <a16:creationId xmlns:a16="http://schemas.microsoft.com/office/drawing/2014/main" id="{5CDC959D-6AE4-4114-B46E-354A38096E1F}"/>
              </a:ext>
            </a:extLst>
          </p:cNvPr>
          <p:cNvPicPr>
            <a:picLocks noChangeAspect="1"/>
          </p:cNvPicPr>
          <p:nvPr/>
        </p:nvPicPr>
        <p:blipFill>
          <a:blip r:embed="rId3"/>
          <a:stretch>
            <a:fillRect/>
          </a:stretch>
        </p:blipFill>
        <p:spPr>
          <a:xfrm>
            <a:off x="7124004" y="2456600"/>
            <a:ext cx="3878874" cy="4059888"/>
          </a:xfrm>
          <a:prstGeom prst="rect">
            <a:avLst/>
          </a:prstGeom>
        </p:spPr>
      </p:pic>
      <p:pic>
        <p:nvPicPr>
          <p:cNvPr id="8" name="Picture 7">
            <a:extLst>
              <a:ext uri="{FF2B5EF4-FFF2-40B4-BE49-F238E27FC236}">
                <a16:creationId xmlns:a16="http://schemas.microsoft.com/office/drawing/2014/main" id="{28255654-439B-44AE-B2BC-9906E6C6A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583490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0DF0-8556-405D-BC61-4047B4918E1C}"/>
              </a:ext>
            </a:extLst>
          </p:cNvPr>
          <p:cNvSpPr>
            <a:spLocks noGrp="1"/>
          </p:cNvSpPr>
          <p:nvPr>
            <p:ph type="title"/>
          </p:nvPr>
        </p:nvSpPr>
        <p:spPr/>
        <p:txBody>
          <a:bodyPr>
            <a:normAutofit/>
          </a:bodyPr>
          <a:lstStyle/>
          <a:p>
            <a:r>
              <a:rPr lang="en-US" dirty="0"/>
              <a:t>Our Goal To create a model learn this mapping ( G )</a:t>
            </a:r>
          </a:p>
        </p:txBody>
      </p:sp>
      <p:pic>
        <p:nvPicPr>
          <p:cNvPr id="9" name="Content Placeholder 8">
            <a:extLst>
              <a:ext uri="{FF2B5EF4-FFF2-40B4-BE49-F238E27FC236}">
                <a16:creationId xmlns:a16="http://schemas.microsoft.com/office/drawing/2014/main" id="{D2B0A641-F560-480D-8DB4-1BCA1D41814F}"/>
              </a:ext>
            </a:extLst>
          </p:cNvPr>
          <p:cNvPicPr>
            <a:picLocks noGrp="1" noChangeAspect="1"/>
          </p:cNvPicPr>
          <p:nvPr>
            <p:ph idx="1"/>
          </p:nvPr>
        </p:nvPicPr>
        <p:blipFill>
          <a:blip r:embed="rId2"/>
          <a:stretch>
            <a:fillRect/>
          </a:stretch>
        </p:blipFill>
        <p:spPr>
          <a:xfrm>
            <a:off x="3057718" y="2628900"/>
            <a:ext cx="5828915" cy="3101975"/>
          </a:xfrm>
        </p:spPr>
      </p:pic>
      <p:pic>
        <p:nvPicPr>
          <p:cNvPr id="10" name="Picture 9">
            <a:extLst>
              <a:ext uri="{FF2B5EF4-FFF2-40B4-BE49-F238E27FC236}">
                <a16:creationId xmlns:a16="http://schemas.microsoft.com/office/drawing/2014/main" id="{3CB45753-6E01-46BC-9BE7-7C4BDE4FC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172862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6DCE-4CBE-42F8-8862-8F8F657C011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12FF630E-7838-4A43-93CF-B6BD719187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771" r="10008"/>
          <a:stretch/>
        </p:blipFill>
        <p:spPr>
          <a:xfrm>
            <a:off x="1933528" y="771525"/>
            <a:ext cx="8744044" cy="4672013"/>
          </a:xfrm>
        </p:spPr>
      </p:pic>
      <p:pic>
        <p:nvPicPr>
          <p:cNvPr id="6" name="Picture 5">
            <a:extLst>
              <a:ext uri="{FF2B5EF4-FFF2-40B4-BE49-F238E27FC236}">
                <a16:creationId xmlns:a16="http://schemas.microsoft.com/office/drawing/2014/main" id="{3A1EC329-506C-4B90-9BF9-DB6F12E4C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128978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2549-5046-4CFD-894E-BE8FB4085529}"/>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id="{C0C0671C-51B8-48A7-8E83-6CDAF7A59EA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05" r="9911"/>
          <a:stretch/>
        </p:blipFill>
        <p:spPr>
          <a:xfrm>
            <a:off x="1752600" y="964692"/>
            <a:ext cx="9068466" cy="4995863"/>
          </a:xfrm>
        </p:spPr>
      </p:pic>
      <p:pic>
        <p:nvPicPr>
          <p:cNvPr id="10" name="Picture 9">
            <a:extLst>
              <a:ext uri="{FF2B5EF4-FFF2-40B4-BE49-F238E27FC236}">
                <a16:creationId xmlns:a16="http://schemas.microsoft.com/office/drawing/2014/main" id="{13D19C17-D717-447A-A2B7-B9665D747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065752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7283-2B6B-4102-926F-C46C2CC2F3C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709162BC-6E9D-47F3-A6A6-106ECE02E4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530" r="10007"/>
          <a:stretch/>
        </p:blipFill>
        <p:spPr>
          <a:xfrm>
            <a:off x="1057274" y="787399"/>
            <a:ext cx="9903226" cy="5470525"/>
          </a:xfrm>
        </p:spPr>
      </p:pic>
      <p:pic>
        <p:nvPicPr>
          <p:cNvPr id="6" name="Picture 5">
            <a:extLst>
              <a:ext uri="{FF2B5EF4-FFF2-40B4-BE49-F238E27FC236}">
                <a16:creationId xmlns:a16="http://schemas.microsoft.com/office/drawing/2014/main" id="{C310AB64-D361-4275-A793-9E69F95BF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807024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2445-BAAC-492B-BA65-D8311F7BDEDF}"/>
              </a:ext>
            </a:extLst>
          </p:cNvPr>
          <p:cNvSpPr>
            <a:spLocks noGrp="1"/>
          </p:cNvSpPr>
          <p:nvPr>
            <p:ph type="title"/>
          </p:nvPr>
        </p:nvSpPr>
        <p:spPr/>
        <p:txBody>
          <a:bodyPr/>
          <a:lstStyle/>
          <a:p>
            <a:r>
              <a:rPr lang="en-US" dirty="0"/>
              <a:t>GANs Types</a:t>
            </a:r>
          </a:p>
        </p:txBody>
      </p:sp>
      <p:sp>
        <p:nvSpPr>
          <p:cNvPr id="3" name="Content Placeholder 2">
            <a:extLst>
              <a:ext uri="{FF2B5EF4-FFF2-40B4-BE49-F238E27FC236}">
                <a16:creationId xmlns:a16="http://schemas.microsoft.com/office/drawing/2014/main" id="{AA6C7B85-FAC6-4BDF-86AA-C38ED1B18A65}"/>
              </a:ext>
            </a:extLst>
          </p:cNvPr>
          <p:cNvSpPr>
            <a:spLocks noGrp="1"/>
          </p:cNvSpPr>
          <p:nvPr>
            <p:ph idx="1"/>
          </p:nvPr>
        </p:nvSpPr>
        <p:spPr/>
        <p:txBody>
          <a:bodyPr>
            <a:normAutofit/>
          </a:bodyPr>
          <a:lstStyle/>
          <a:p>
            <a:pPr algn="l" fontAlgn="base">
              <a:buFont typeface="Arial" panose="020B0604020202020204" pitchFamily="34" charset="0"/>
              <a:buChar char="•"/>
            </a:pPr>
            <a:r>
              <a:rPr lang="en-US" b="0" i="0" dirty="0">
                <a:solidFill>
                  <a:srgbClr val="3C484E"/>
                </a:solidFill>
                <a:effectLst/>
                <a:latin typeface="inherit"/>
              </a:rPr>
              <a:t>Vanilla GAN</a:t>
            </a:r>
          </a:p>
          <a:p>
            <a:pPr algn="l" fontAlgn="base">
              <a:buFont typeface="Arial" panose="020B0604020202020204" pitchFamily="34" charset="0"/>
              <a:buChar char="•"/>
            </a:pPr>
            <a:r>
              <a:rPr lang="en-US" b="0" i="0" dirty="0">
                <a:solidFill>
                  <a:srgbClr val="FF0000"/>
                </a:solidFill>
                <a:effectLst/>
                <a:latin typeface="inherit"/>
              </a:rPr>
              <a:t>Conditional Gan (CGAN)</a:t>
            </a:r>
          </a:p>
          <a:p>
            <a:pPr algn="l" fontAlgn="base">
              <a:buFont typeface="Arial" panose="020B0604020202020204" pitchFamily="34" charset="0"/>
              <a:buChar char="•"/>
            </a:pPr>
            <a:r>
              <a:rPr lang="en-US" b="0" i="0" dirty="0">
                <a:solidFill>
                  <a:srgbClr val="3C484E"/>
                </a:solidFill>
                <a:effectLst/>
                <a:latin typeface="inherit"/>
              </a:rPr>
              <a:t>Deep Convolutional GAN (DCGAN)</a:t>
            </a:r>
          </a:p>
          <a:p>
            <a:pPr algn="l" fontAlgn="base">
              <a:buFont typeface="Arial" panose="020B0604020202020204" pitchFamily="34" charset="0"/>
              <a:buChar char="•"/>
            </a:pPr>
            <a:r>
              <a:rPr lang="en-US" b="0" i="0" dirty="0">
                <a:solidFill>
                  <a:srgbClr val="FF0000"/>
                </a:solidFill>
                <a:effectLst/>
                <a:latin typeface="inherit"/>
              </a:rPr>
              <a:t>Cycle GAN</a:t>
            </a:r>
          </a:p>
          <a:p>
            <a:pPr algn="l" fontAlgn="base">
              <a:buFont typeface="Arial" panose="020B0604020202020204" pitchFamily="34" charset="0"/>
              <a:buChar char="•"/>
            </a:pPr>
            <a:r>
              <a:rPr lang="en-US" b="0" i="0" dirty="0">
                <a:solidFill>
                  <a:srgbClr val="3C484E"/>
                </a:solidFill>
                <a:effectLst/>
                <a:latin typeface="inherit"/>
              </a:rPr>
              <a:t>Generative Adversarial Text to Image Synthesis</a:t>
            </a:r>
          </a:p>
          <a:p>
            <a:pPr algn="l" fontAlgn="base">
              <a:buFont typeface="Arial" panose="020B0604020202020204" pitchFamily="34" charset="0"/>
              <a:buChar char="•"/>
            </a:pPr>
            <a:r>
              <a:rPr lang="en-US" b="0" i="0" dirty="0">
                <a:effectLst/>
                <a:latin typeface="inherit"/>
              </a:rPr>
              <a:t>Style GAN</a:t>
            </a:r>
          </a:p>
          <a:p>
            <a:pPr algn="l" fontAlgn="base">
              <a:buFont typeface="Arial" panose="020B0604020202020204" pitchFamily="34" charset="0"/>
              <a:buChar char="•"/>
            </a:pPr>
            <a:r>
              <a:rPr lang="en-US" b="0" i="0" dirty="0">
                <a:solidFill>
                  <a:srgbClr val="3C484E"/>
                </a:solidFill>
                <a:effectLst/>
                <a:latin typeface="inherit"/>
              </a:rPr>
              <a:t>Super Resolution GAN (SRGAN)</a:t>
            </a:r>
          </a:p>
          <a:p>
            <a:endParaRPr lang="en-US" dirty="0"/>
          </a:p>
        </p:txBody>
      </p:sp>
      <p:pic>
        <p:nvPicPr>
          <p:cNvPr id="4" name="Picture 3">
            <a:extLst>
              <a:ext uri="{FF2B5EF4-FFF2-40B4-BE49-F238E27FC236}">
                <a16:creationId xmlns:a16="http://schemas.microsoft.com/office/drawing/2014/main" id="{94627F67-943B-4A67-8454-A6B548343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549908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BA9AF-8595-45F7-B39A-3CEBC229CA41}"/>
              </a:ext>
            </a:extLst>
          </p:cNvPr>
          <p:cNvSpPr>
            <a:spLocks noGrp="1"/>
          </p:cNvSpPr>
          <p:nvPr>
            <p:ph type="title"/>
          </p:nvPr>
        </p:nvSpPr>
        <p:spPr/>
        <p:txBody>
          <a:bodyPr/>
          <a:lstStyle/>
          <a:p>
            <a:r>
              <a:rPr lang="en-US" dirty="0"/>
              <a:t>Cycle-Consistency:</a:t>
            </a:r>
          </a:p>
        </p:txBody>
      </p:sp>
      <p:sp>
        <p:nvSpPr>
          <p:cNvPr id="3" name="Content Placeholder 2">
            <a:extLst>
              <a:ext uri="{FF2B5EF4-FFF2-40B4-BE49-F238E27FC236}">
                <a16:creationId xmlns:a16="http://schemas.microsoft.com/office/drawing/2014/main" id="{670308B6-D263-45FD-8DAB-11977440C846}"/>
              </a:ext>
            </a:extLst>
          </p:cNvPr>
          <p:cNvSpPr>
            <a:spLocks noGrp="1"/>
          </p:cNvSpPr>
          <p:nvPr>
            <p:ph idx="1"/>
          </p:nvPr>
        </p:nvSpPr>
        <p:spPr/>
        <p:txBody>
          <a:bodyPr>
            <a:normAutofit/>
          </a:bodyPr>
          <a:lstStyle/>
          <a:p>
            <a:r>
              <a:rPr lang="en-US" dirty="0"/>
              <a:t>The key idea behind Cycle GAN is the notion of cycle-consistency. Instead of directly mapping images from one domain to another, Cycle GAN introduces a cycle-consistency loss, which enforces that the reconstructed image (after going through both domain translations) should be similar to the original input image. This helps in preserving the content of the input image during translation.</a:t>
            </a:r>
          </a:p>
        </p:txBody>
      </p:sp>
      <p:pic>
        <p:nvPicPr>
          <p:cNvPr id="4" name="Picture 3">
            <a:extLst>
              <a:ext uri="{FF2B5EF4-FFF2-40B4-BE49-F238E27FC236}">
                <a16:creationId xmlns:a16="http://schemas.microsoft.com/office/drawing/2014/main" id="{202AFB2C-6E1D-4449-8092-EE606BFE6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255582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9A9D-1203-4893-87C4-F47CDA000AC1}"/>
              </a:ext>
            </a:extLst>
          </p:cNvPr>
          <p:cNvSpPr>
            <a:spLocks noGrp="1"/>
          </p:cNvSpPr>
          <p:nvPr>
            <p:ph type="title"/>
          </p:nvPr>
        </p:nvSpPr>
        <p:spPr/>
        <p:txBody>
          <a:bodyPr/>
          <a:lstStyle/>
          <a:p>
            <a:r>
              <a:rPr lang="en-US" dirty="0"/>
              <a:t>This is not enough</a:t>
            </a:r>
          </a:p>
        </p:txBody>
      </p:sp>
      <p:pic>
        <p:nvPicPr>
          <p:cNvPr id="5" name="Content Placeholder 4">
            <a:extLst>
              <a:ext uri="{FF2B5EF4-FFF2-40B4-BE49-F238E27FC236}">
                <a16:creationId xmlns:a16="http://schemas.microsoft.com/office/drawing/2014/main" id="{9EE08E34-AE4C-46C8-A516-25D132FAEC2F}"/>
              </a:ext>
            </a:extLst>
          </p:cNvPr>
          <p:cNvPicPr>
            <a:picLocks noGrp="1" noChangeAspect="1"/>
          </p:cNvPicPr>
          <p:nvPr>
            <p:ph idx="1"/>
          </p:nvPr>
        </p:nvPicPr>
        <p:blipFill>
          <a:blip r:embed="rId2"/>
          <a:stretch>
            <a:fillRect/>
          </a:stretch>
        </p:blipFill>
        <p:spPr>
          <a:xfrm>
            <a:off x="3205668" y="2638425"/>
            <a:ext cx="5780665" cy="3101975"/>
          </a:xfrm>
        </p:spPr>
      </p:pic>
      <p:pic>
        <p:nvPicPr>
          <p:cNvPr id="6" name="Picture 5">
            <a:extLst>
              <a:ext uri="{FF2B5EF4-FFF2-40B4-BE49-F238E27FC236}">
                <a16:creationId xmlns:a16="http://schemas.microsoft.com/office/drawing/2014/main" id="{78E412DE-83B9-4CD6-B174-8AD69CFC0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52783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00F7-F0D0-426E-BB7C-577C9A223F46}"/>
              </a:ext>
            </a:extLst>
          </p:cNvPr>
          <p:cNvSpPr>
            <a:spLocks noGrp="1"/>
          </p:cNvSpPr>
          <p:nvPr>
            <p:ph type="title"/>
          </p:nvPr>
        </p:nvSpPr>
        <p:spPr>
          <a:xfrm>
            <a:off x="2421636" y="1402842"/>
            <a:ext cx="7729728" cy="1188720"/>
          </a:xfrm>
        </p:spPr>
        <p:txBody>
          <a:bodyPr/>
          <a:lstStyle/>
          <a:p>
            <a:endParaRPr lang="en-US" dirty="0"/>
          </a:p>
        </p:txBody>
      </p:sp>
      <p:pic>
        <p:nvPicPr>
          <p:cNvPr id="5" name="Content Placeholder 4">
            <a:extLst>
              <a:ext uri="{FF2B5EF4-FFF2-40B4-BE49-F238E27FC236}">
                <a16:creationId xmlns:a16="http://schemas.microsoft.com/office/drawing/2014/main" id="{F0F072B5-4D12-464C-8365-18C28EFF90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695" r="7953" b="13514"/>
          <a:stretch/>
        </p:blipFill>
        <p:spPr>
          <a:xfrm>
            <a:off x="1428750" y="1295400"/>
            <a:ext cx="9467850" cy="4267200"/>
          </a:xfrm>
        </p:spPr>
      </p:pic>
      <p:pic>
        <p:nvPicPr>
          <p:cNvPr id="7" name="Picture 6">
            <a:extLst>
              <a:ext uri="{FF2B5EF4-FFF2-40B4-BE49-F238E27FC236}">
                <a16:creationId xmlns:a16="http://schemas.microsoft.com/office/drawing/2014/main" id="{54812815-5618-42EB-B760-78A4CE0769DF}"/>
              </a:ext>
            </a:extLst>
          </p:cNvPr>
          <p:cNvPicPr>
            <a:picLocks noChangeAspect="1"/>
          </p:cNvPicPr>
          <p:nvPr/>
        </p:nvPicPr>
        <p:blipFill>
          <a:blip r:embed="rId3"/>
          <a:stretch>
            <a:fillRect/>
          </a:stretch>
        </p:blipFill>
        <p:spPr>
          <a:xfrm>
            <a:off x="8229600" y="1295400"/>
            <a:ext cx="2667000" cy="1022829"/>
          </a:xfrm>
          <a:prstGeom prst="rect">
            <a:avLst/>
          </a:prstGeom>
        </p:spPr>
      </p:pic>
      <p:pic>
        <p:nvPicPr>
          <p:cNvPr id="8" name="Picture 7">
            <a:extLst>
              <a:ext uri="{FF2B5EF4-FFF2-40B4-BE49-F238E27FC236}">
                <a16:creationId xmlns:a16="http://schemas.microsoft.com/office/drawing/2014/main" id="{8ACDA624-ECD1-40DD-AFD9-F1ADA035E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4263187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DF93-D1B1-40C7-8F53-060244F4EEE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90FE2646-5AC5-4B69-B30B-EB20EFB1AF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333" r="9711"/>
          <a:stretch/>
        </p:blipFill>
        <p:spPr>
          <a:xfrm>
            <a:off x="1266964" y="771525"/>
            <a:ext cx="10061401" cy="5524500"/>
          </a:xfrm>
        </p:spPr>
      </p:pic>
      <p:pic>
        <p:nvPicPr>
          <p:cNvPr id="6" name="Picture 5">
            <a:extLst>
              <a:ext uri="{FF2B5EF4-FFF2-40B4-BE49-F238E27FC236}">
                <a16:creationId xmlns:a16="http://schemas.microsoft.com/office/drawing/2014/main" id="{32FB45FD-8CD2-42B5-A0BA-F654C645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896417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D6B0-4495-434D-802A-BD1FF69864E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3B987B3-0FE0-4D26-A5FE-2F0ADB4BDF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121" r="9417"/>
          <a:stretch/>
        </p:blipFill>
        <p:spPr>
          <a:xfrm>
            <a:off x="1181287" y="787400"/>
            <a:ext cx="9829426" cy="5429758"/>
          </a:xfrm>
        </p:spPr>
      </p:pic>
      <p:pic>
        <p:nvPicPr>
          <p:cNvPr id="6" name="Picture 5">
            <a:extLst>
              <a:ext uri="{FF2B5EF4-FFF2-40B4-BE49-F238E27FC236}">
                <a16:creationId xmlns:a16="http://schemas.microsoft.com/office/drawing/2014/main" id="{20918DFB-F41B-45E8-B595-7AB041BEC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839835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DDAF-C4F9-4156-B553-09FEC680566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80B5C64C-9961-44B0-9C1B-F034CE04D6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46" r="8432"/>
          <a:stretch/>
        </p:blipFill>
        <p:spPr>
          <a:xfrm>
            <a:off x="923870" y="621506"/>
            <a:ext cx="10496605" cy="5614988"/>
          </a:xfrm>
        </p:spPr>
      </p:pic>
      <p:pic>
        <p:nvPicPr>
          <p:cNvPr id="6" name="Picture 5">
            <a:extLst>
              <a:ext uri="{FF2B5EF4-FFF2-40B4-BE49-F238E27FC236}">
                <a16:creationId xmlns:a16="http://schemas.microsoft.com/office/drawing/2014/main" id="{BEEA62B2-CF8D-4DED-8E2C-3C0F6CF5D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729411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40FD-A666-45D7-B135-68965667C514}"/>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65B55BB4-C03C-4AE6-AAB7-1F2D903A6517}"/>
              </a:ext>
            </a:extLst>
          </p:cNvPr>
          <p:cNvSpPr>
            <a:spLocks noGrp="1"/>
          </p:cNvSpPr>
          <p:nvPr>
            <p:ph idx="1"/>
          </p:nvPr>
        </p:nvSpPr>
        <p:spPr/>
        <p:txBody>
          <a:bodyPr/>
          <a:lstStyle/>
          <a:p>
            <a:r>
              <a:rPr lang="en-US" dirty="0"/>
              <a:t>The Cycle GAN architecture is different from other GANs in a way that it contains 2 mapping function (G and F) that acts as generators and their corresponding Discriminators (Dx and Dy): The generator mapping functions are as follows:</a:t>
            </a:r>
          </a:p>
        </p:txBody>
      </p:sp>
      <p:pic>
        <p:nvPicPr>
          <p:cNvPr id="5" name="Picture 4">
            <a:extLst>
              <a:ext uri="{FF2B5EF4-FFF2-40B4-BE49-F238E27FC236}">
                <a16:creationId xmlns:a16="http://schemas.microsoft.com/office/drawing/2014/main" id="{4C99309B-8C3C-4394-9D49-75D6A9CED0D5}"/>
              </a:ext>
            </a:extLst>
          </p:cNvPr>
          <p:cNvPicPr>
            <a:picLocks noChangeAspect="1"/>
          </p:cNvPicPr>
          <p:nvPr/>
        </p:nvPicPr>
        <p:blipFill>
          <a:blip r:embed="rId2"/>
          <a:stretch>
            <a:fillRect/>
          </a:stretch>
        </p:blipFill>
        <p:spPr>
          <a:xfrm>
            <a:off x="272364" y="4467225"/>
            <a:ext cx="4547286" cy="2190750"/>
          </a:xfrm>
          <a:prstGeom prst="rect">
            <a:avLst/>
          </a:prstGeom>
        </p:spPr>
      </p:pic>
      <p:pic>
        <p:nvPicPr>
          <p:cNvPr id="7172" name="Picture 4">
            <a:extLst>
              <a:ext uri="{FF2B5EF4-FFF2-40B4-BE49-F238E27FC236}">
                <a16:creationId xmlns:a16="http://schemas.microsoft.com/office/drawing/2014/main" id="{BAC1923B-5449-46C0-959E-A61A91E07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4467225"/>
            <a:ext cx="73723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B074E29-8827-4391-BEAE-1E5A0E182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195365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4FE4-B4EF-4E6C-BB0A-7389707C8DE8}"/>
              </a:ext>
            </a:extLst>
          </p:cNvPr>
          <p:cNvSpPr>
            <a:spLocks noGrp="1"/>
          </p:cNvSpPr>
          <p:nvPr>
            <p:ph type="title"/>
          </p:nvPr>
        </p:nvSpPr>
        <p:spPr/>
        <p:txBody>
          <a:bodyPr/>
          <a:lstStyle/>
          <a:p>
            <a:endParaRPr lang="en-US" dirty="0"/>
          </a:p>
        </p:txBody>
      </p:sp>
      <p:pic>
        <p:nvPicPr>
          <p:cNvPr id="4" name="Picture 4">
            <a:extLst>
              <a:ext uri="{FF2B5EF4-FFF2-40B4-BE49-F238E27FC236}">
                <a16:creationId xmlns:a16="http://schemas.microsoft.com/office/drawing/2014/main" id="{CA88787E-47A8-4F73-A41F-D66334C20A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88" y="585036"/>
            <a:ext cx="11968823" cy="46060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673CBE-A953-4550-ABAD-39A466D12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375525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AD54-EDC9-46CA-AB74-176BD9E3B7C3}"/>
              </a:ext>
            </a:extLst>
          </p:cNvPr>
          <p:cNvSpPr>
            <a:spLocks noGrp="1"/>
          </p:cNvSpPr>
          <p:nvPr>
            <p:ph type="title"/>
          </p:nvPr>
        </p:nvSpPr>
        <p:spPr/>
        <p:txBody>
          <a:bodyPr/>
          <a:lstStyle/>
          <a:p>
            <a:r>
              <a:rPr lang="en-US" dirty="0"/>
              <a:t>Two GANs</a:t>
            </a:r>
          </a:p>
        </p:txBody>
      </p:sp>
      <p:pic>
        <p:nvPicPr>
          <p:cNvPr id="10" name="Content Placeholder 9">
            <a:extLst>
              <a:ext uri="{FF2B5EF4-FFF2-40B4-BE49-F238E27FC236}">
                <a16:creationId xmlns:a16="http://schemas.microsoft.com/office/drawing/2014/main" id="{006258C3-0C90-407A-BE1C-2E4A826693D6}"/>
              </a:ext>
            </a:extLst>
          </p:cNvPr>
          <p:cNvPicPr>
            <a:picLocks noGrp="1" noChangeAspect="1"/>
          </p:cNvPicPr>
          <p:nvPr>
            <p:ph idx="1"/>
          </p:nvPr>
        </p:nvPicPr>
        <p:blipFill>
          <a:blip r:embed="rId2"/>
          <a:stretch>
            <a:fillRect/>
          </a:stretch>
        </p:blipFill>
        <p:spPr>
          <a:xfrm>
            <a:off x="2973883" y="2638425"/>
            <a:ext cx="6244235" cy="3101975"/>
          </a:xfrm>
          <a:prstGeom prst="rect">
            <a:avLst/>
          </a:prstGeom>
        </p:spPr>
      </p:pic>
      <p:pic>
        <p:nvPicPr>
          <p:cNvPr id="11" name="Picture 10">
            <a:extLst>
              <a:ext uri="{FF2B5EF4-FFF2-40B4-BE49-F238E27FC236}">
                <a16:creationId xmlns:a16="http://schemas.microsoft.com/office/drawing/2014/main" id="{42AB046F-D5EC-44B5-B1E4-244C019D0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108483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202E-490D-474E-AB75-A225BB64F1CD}"/>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4A41220-3729-436A-9E60-2F73861814B6}"/>
              </a:ext>
            </a:extLst>
          </p:cNvPr>
          <p:cNvSpPr>
            <a:spLocks noGrp="1"/>
          </p:cNvSpPr>
          <p:nvPr>
            <p:ph idx="1"/>
          </p:nvPr>
        </p:nvSpPr>
        <p:spPr/>
        <p:txBody>
          <a:bodyPr/>
          <a:lstStyle/>
          <a:p>
            <a:r>
              <a:rPr lang="en-US" dirty="0"/>
              <a:t>Email : mabozithar@aiu.edi.eg</a:t>
            </a:r>
          </a:p>
        </p:txBody>
      </p:sp>
      <p:pic>
        <p:nvPicPr>
          <p:cNvPr id="4" name="Picture 3">
            <a:extLst>
              <a:ext uri="{FF2B5EF4-FFF2-40B4-BE49-F238E27FC236}">
                <a16:creationId xmlns:a16="http://schemas.microsoft.com/office/drawing/2014/main" id="{1A1523A5-D0A3-4026-85ED-D3C74D760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19711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2DCC-119E-43D9-9006-01A6EE6EAE83}"/>
              </a:ext>
            </a:extLst>
          </p:cNvPr>
          <p:cNvSpPr>
            <a:spLocks noGrp="1"/>
          </p:cNvSpPr>
          <p:nvPr>
            <p:ph type="title"/>
          </p:nvPr>
        </p:nvSpPr>
        <p:spPr/>
        <p:txBody>
          <a:bodyPr/>
          <a:lstStyle/>
          <a:p>
            <a:r>
              <a:rPr lang="en-US" b="0" i="0" dirty="0">
                <a:solidFill>
                  <a:srgbClr val="333333"/>
                </a:solidFill>
                <a:effectLst/>
                <a:latin typeface="Poppins" panose="020B0502040204020203" pitchFamily="2" charset="0"/>
              </a:rPr>
              <a:t>What is a Conditional GAN?</a:t>
            </a:r>
          </a:p>
        </p:txBody>
      </p:sp>
      <p:sp>
        <p:nvSpPr>
          <p:cNvPr id="3" name="Content Placeholder 2">
            <a:extLst>
              <a:ext uri="{FF2B5EF4-FFF2-40B4-BE49-F238E27FC236}">
                <a16:creationId xmlns:a16="http://schemas.microsoft.com/office/drawing/2014/main" id="{127D3099-96E6-4638-B6A8-F47FB979C823}"/>
              </a:ext>
            </a:extLst>
          </p:cNvPr>
          <p:cNvSpPr>
            <a:spLocks noGrp="1"/>
          </p:cNvSpPr>
          <p:nvPr>
            <p:ph idx="1"/>
          </p:nvPr>
        </p:nvSpPr>
        <p:spPr/>
        <p:txBody>
          <a:bodyPr>
            <a:normAutofit/>
          </a:bodyPr>
          <a:lstStyle/>
          <a:p>
            <a:pPr marL="0" indent="0">
              <a:buNone/>
            </a:pPr>
            <a:r>
              <a:rPr lang="en-US" b="0" i="0" dirty="0">
                <a:solidFill>
                  <a:srgbClr val="1E1E1E"/>
                </a:solidFill>
                <a:effectLst/>
                <a:latin typeface="Roboto" panose="02000000000000000000" pitchFamily="2" charset="0"/>
              </a:rPr>
              <a:t>the generator and discriminator of the original GAN model are conditioned during the training on external information. This information could be a class label or data from other modalities. </a:t>
            </a:r>
            <a:endParaRPr lang="en-US" b="0" i="0" dirty="0">
              <a:solidFill>
                <a:srgbClr val="333333"/>
              </a:solidFill>
              <a:effectLst/>
              <a:latin typeface="Poppins" panose="020B0502040204020203" pitchFamily="2" charset="0"/>
            </a:endParaRPr>
          </a:p>
          <a:p>
            <a:r>
              <a:rPr lang="en-US" dirty="0"/>
              <a:t>The idea is straightforward. Both generator and discriminator are fed a class label y and conditioned on it, as shown in the above figures. All other components are exactly what you see in a typical  Generative Adversarial Networks framework, this being more of an architectural modification.</a:t>
            </a:r>
          </a:p>
        </p:txBody>
      </p:sp>
      <p:pic>
        <p:nvPicPr>
          <p:cNvPr id="10" name="Picture 9">
            <a:extLst>
              <a:ext uri="{FF2B5EF4-FFF2-40B4-BE49-F238E27FC236}">
                <a16:creationId xmlns:a16="http://schemas.microsoft.com/office/drawing/2014/main" id="{3AFB3A96-2043-450A-97E7-96E48663D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223556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ditional GAN in PyTorch and TensorFlow">
            <a:extLst>
              <a:ext uri="{FF2B5EF4-FFF2-40B4-BE49-F238E27FC236}">
                <a16:creationId xmlns:a16="http://schemas.microsoft.com/office/drawing/2014/main" id="{9411E434-2828-4B09-A9CE-520D4090F7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5872" y="946484"/>
            <a:ext cx="7208627" cy="52304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6CE7808-295B-4E76-BB35-FB4FB4140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16437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C05F-A4E4-4AD4-A40C-DE42E0D537B4}"/>
              </a:ext>
            </a:extLst>
          </p:cNvPr>
          <p:cNvSpPr>
            <a:spLocks noGrp="1"/>
          </p:cNvSpPr>
          <p:nvPr>
            <p:ph type="title"/>
          </p:nvPr>
        </p:nvSpPr>
        <p:spPr/>
        <p:txBody>
          <a:bodyPr>
            <a:normAutofit/>
          </a:bodyPr>
          <a:lstStyle/>
          <a:p>
            <a:r>
              <a:rPr lang="en-US" b="0" i="0" dirty="0">
                <a:solidFill>
                  <a:srgbClr val="333333"/>
                </a:solidFill>
                <a:effectLst/>
                <a:latin typeface="Poppins" panose="020B0502040204020203" pitchFamily="2" charset="0"/>
              </a:rPr>
              <a:t>Purpose of Conditional Generator</a:t>
            </a:r>
            <a:endParaRPr lang="en-US" dirty="0"/>
          </a:p>
        </p:txBody>
      </p:sp>
      <p:sp>
        <p:nvSpPr>
          <p:cNvPr id="3" name="Content Placeholder 2">
            <a:extLst>
              <a:ext uri="{FF2B5EF4-FFF2-40B4-BE49-F238E27FC236}">
                <a16:creationId xmlns:a16="http://schemas.microsoft.com/office/drawing/2014/main" id="{3930EA5D-FE69-40D1-8459-85AE0A1FD48F}"/>
              </a:ext>
            </a:extLst>
          </p:cNvPr>
          <p:cNvSpPr>
            <a:spLocks noGrp="1"/>
          </p:cNvSpPr>
          <p:nvPr>
            <p:ph idx="1"/>
          </p:nvPr>
        </p:nvSpPr>
        <p:spPr/>
        <p:txBody>
          <a:bodyPr>
            <a:normAutofit/>
          </a:bodyPr>
          <a:lstStyle/>
          <a:p>
            <a:r>
              <a:rPr lang="en-US" b="0" i="0" dirty="0">
                <a:solidFill>
                  <a:srgbClr val="1E1E1E"/>
                </a:solidFill>
                <a:effectLst/>
                <a:latin typeface="Roboto" panose="02000000000000000000" pitchFamily="2" charset="0"/>
              </a:rPr>
              <a:t>Ordinarily, the generator needs a noise vector to generate a sample. In a conditional generation, however, it also needs auxiliary information that tells the generator which class sample to produce.</a:t>
            </a:r>
          </a:p>
          <a:p>
            <a:endParaRPr lang="en-US" b="0" i="0" dirty="0">
              <a:solidFill>
                <a:srgbClr val="1E1E1E"/>
              </a:solidFill>
              <a:effectLst/>
              <a:latin typeface="Roboto" panose="02000000000000000000" pitchFamily="2" charset="0"/>
            </a:endParaRPr>
          </a:p>
          <a:p>
            <a:r>
              <a:rPr lang="en-US" dirty="0"/>
              <a:t>Let’s call the conditioning label y. The Generator uses the noise vector z and the label y to synthesize a fake example G(z, y) = x|y (x conditioned on y, where x is the generated fake example). This fake example aims to fool the discriminator by looking as similar as possible to a real example for the given label.</a:t>
            </a:r>
          </a:p>
          <a:p>
            <a:pPr marL="0" indent="0">
              <a:buNone/>
            </a:pPr>
            <a:endParaRPr lang="en-US" dirty="0"/>
          </a:p>
        </p:txBody>
      </p:sp>
      <p:pic>
        <p:nvPicPr>
          <p:cNvPr id="4" name="Picture 3">
            <a:extLst>
              <a:ext uri="{FF2B5EF4-FFF2-40B4-BE49-F238E27FC236}">
                <a16:creationId xmlns:a16="http://schemas.microsoft.com/office/drawing/2014/main" id="{8DD083D8-E627-4433-AEE6-1654CCC36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794483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8B0C-B71D-4B46-A1CD-36F917AFE1B1}"/>
              </a:ext>
            </a:extLst>
          </p:cNvPr>
          <p:cNvSpPr>
            <a:spLocks noGrp="1"/>
          </p:cNvSpPr>
          <p:nvPr>
            <p:ph type="title"/>
          </p:nvPr>
        </p:nvSpPr>
        <p:spPr/>
        <p:txBody>
          <a:bodyPr/>
          <a:lstStyle/>
          <a:p>
            <a:r>
              <a:rPr lang="en-US" b="0" i="0" dirty="0">
                <a:solidFill>
                  <a:srgbClr val="333333"/>
                </a:solidFill>
                <a:effectLst/>
                <a:latin typeface="Poppins" panose="020B0502040204020203" pitchFamily="2" charset="0"/>
              </a:rPr>
              <a:t>Purpose of Conditional Generator ..</a:t>
            </a:r>
            <a:endParaRPr lang="en-US" dirty="0"/>
          </a:p>
        </p:txBody>
      </p:sp>
      <p:sp>
        <p:nvSpPr>
          <p:cNvPr id="3" name="Content Placeholder 2">
            <a:extLst>
              <a:ext uri="{FF2B5EF4-FFF2-40B4-BE49-F238E27FC236}">
                <a16:creationId xmlns:a16="http://schemas.microsoft.com/office/drawing/2014/main" id="{0A62DF1E-88B5-441E-9BEE-DA174CF2480E}"/>
              </a:ext>
            </a:extLst>
          </p:cNvPr>
          <p:cNvSpPr>
            <a:spLocks noGrp="1"/>
          </p:cNvSpPr>
          <p:nvPr>
            <p:ph idx="1"/>
          </p:nvPr>
        </p:nvSpPr>
        <p:spPr/>
        <p:txBody>
          <a:bodyPr>
            <a:normAutofit/>
          </a:bodyPr>
          <a:lstStyle/>
          <a:p>
            <a:r>
              <a:rPr lang="en-US" dirty="0"/>
              <a:t>Now, it is not enough for the Generator to produce realistic-looking data; it is equally important that the generated examples also match the label. So, if a particular class label 1 is passed to the Generator, it should produce a handwritten image 1. You can thus clearly see that the Conditional Generator now shoulders a lot more responsibility than the vanilla GAN or DCGAN.  </a:t>
            </a:r>
          </a:p>
          <a:p>
            <a:endParaRPr lang="en-US" dirty="0"/>
          </a:p>
          <a:p>
            <a:r>
              <a:rPr lang="en-US" dirty="0"/>
              <a:t>Once the Generator is fully trained, you can specify what example you want the Conditional Generator to now produce by simply passing it the desired label. </a:t>
            </a:r>
          </a:p>
          <a:p>
            <a:endParaRPr lang="en-US" dirty="0"/>
          </a:p>
        </p:txBody>
      </p:sp>
      <p:pic>
        <p:nvPicPr>
          <p:cNvPr id="7" name="Picture 6">
            <a:extLst>
              <a:ext uri="{FF2B5EF4-FFF2-40B4-BE49-F238E27FC236}">
                <a16:creationId xmlns:a16="http://schemas.microsoft.com/office/drawing/2014/main" id="{1C47CECB-EB0D-474A-B131-E43579B4D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64621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268C-D2D0-4F2D-BC3C-AE7EC47096DB}"/>
              </a:ext>
            </a:extLst>
          </p:cNvPr>
          <p:cNvSpPr>
            <a:spLocks noGrp="1"/>
          </p:cNvSpPr>
          <p:nvPr>
            <p:ph type="title"/>
          </p:nvPr>
        </p:nvSpPr>
        <p:spPr/>
        <p:txBody>
          <a:bodyPr>
            <a:normAutofit/>
          </a:bodyPr>
          <a:lstStyle/>
          <a:p>
            <a:r>
              <a:rPr lang="en-US" b="0" i="0" dirty="0">
                <a:solidFill>
                  <a:srgbClr val="333333"/>
                </a:solidFill>
                <a:effectLst/>
                <a:latin typeface="Poppins" panose="020B0502040204020203" pitchFamily="2" charset="0"/>
              </a:rPr>
              <a:t>Purpose of Conditional Discriminator</a:t>
            </a:r>
            <a:endParaRPr lang="en-US" dirty="0"/>
          </a:p>
        </p:txBody>
      </p:sp>
      <p:sp>
        <p:nvSpPr>
          <p:cNvPr id="3" name="Content Placeholder 2">
            <a:extLst>
              <a:ext uri="{FF2B5EF4-FFF2-40B4-BE49-F238E27FC236}">
                <a16:creationId xmlns:a16="http://schemas.microsoft.com/office/drawing/2014/main" id="{C3E830D1-C8C9-4126-AD92-5BAD169563F8}"/>
              </a:ext>
            </a:extLst>
          </p:cNvPr>
          <p:cNvSpPr>
            <a:spLocks noGrp="1"/>
          </p:cNvSpPr>
          <p:nvPr>
            <p:ph idx="1"/>
          </p:nvPr>
        </p:nvSpPr>
        <p:spPr/>
        <p:txBody>
          <a:bodyPr>
            <a:normAutofit fontScale="70000" lnSpcReduction="20000"/>
          </a:bodyPr>
          <a:lstStyle/>
          <a:p>
            <a:r>
              <a:rPr lang="en-US" dirty="0"/>
              <a:t>The Discriminator is fed both real and fake examples with labels. It learns to not just recognize real data from fake, but also zeroes onto matching pairs. A pair is matching when the image has a correct label assigned to it. The Discriminator finally outputs a probability indicating the input is real or fake. Its goal is to learn to:</a:t>
            </a:r>
          </a:p>
          <a:p>
            <a:endParaRPr lang="en-US" dirty="0"/>
          </a:p>
          <a:p>
            <a:r>
              <a:rPr lang="en-US" dirty="0"/>
              <a:t>Accept all real sample label pairs.</a:t>
            </a:r>
          </a:p>
          <a:p>
            <a:r>
              <a:rPr lang="en-US" dirty="0"/>
              <a:t>Reject all fake sample label pairs (the sample matches the label ).</a:t>
            </a:r>
          </a:p>
          <a:p>
            <a:r>
              <a:rPr lang="en-US" dirty="0"/>
              <a:t>Also, reject all fake samples if the corresponding labels do not match.</a:t>
            </a:r>
          </a:p>
          <a:p>
            <a:r>
              <a:rPr lang="en-US" dirty="0"/>
              <a:t>For example, the Discriminator should learn to reject:</a:t>
            </a:r>
          </a:p>
          <a:p>
            <a:endParaRPr lang="en-US" dirty="0"/>
          </a:p>
          <a:p>
            <a:r>
              <a:rPr lang="en-US" dirty="0"/>
              <a:t>The pair in which the generated image is 1, but the label was 2, regardless of the example being real or fake. The reason being it does not match the given label.</a:t>
            </a:r>
          </a:p>
          <a:p>
            <a:r>
              <a:rPr lang="en-US" dirty="0"/>
              <a:t>All image-label pairs in which the image is fake, even if the label matches the image.</a:t>
            </a:r>
          </a:p>
        </p:txBody>
      </p:sp>
      <p:pic>
        <p:nvPicPr>
          <p:cNvPr id="7" name="Picture 6">
            <a:extLst>
              <a:ext uri="{FF2B5EF4-FFF2-40B4-BE49-F238E27FC236}">
                <a16:creationId xmlns:a16="http://schemas.microsoft.com/office/drawing/2014/main" id="{57A2A825-E6A7-4D94-BDC4-4E6C11A5F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92041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B43ED-FBCE-4E8C-9053-BF3E0AE9E037}"/>
              </a:ext>
            </a:extLst>
          </p:cNvPr>
          <p:cNvSpPr>
            <a:spLocks noGrp="1"/>
          </p:cNvSpPr>
          <p:nvPr>
            <p:ph type="title"/>
          </p:nvPr>
        </p:nvSpPr>
        <p:spPr/>
        <p:txBody>
          <a:bodyPr/>
          <a:lstStyle/>
          <a:p>
            <a:r>
              <a:rPr lang="en-US" dirty="0"/>
              <a:t>GAN Loss Function</a:t>
            </a:r>
          </a:p>
        </p:txBody>
      </p:sp>
      <p:pic>
        <p:nvPicPr>
          <p:cNvPr id="5" name="Content Placeholder 4">
            <a:extLst>
              <a:ext uri="{FF2B5EF4-FFF2-40B4-BE49-F238E27FC236}">
                <a16:creationId xmlns:a16="http://schemas.microsoft.com/office/drawing/2014/main" id="{06C975D2-70A5-429D-9E36-F0589C44F0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468387" y="2876550"/>
            <a:ext cx="6893277" cy="3101975"/>
          </a:xfrm>
        </p:spPr>
      </p:pic>
      <p:pic>
        <p:nvPicPr>
          <p:cNvPr id="6" name="Picture 5">
            <a:extLst>
              <a:ext uri="{FF2B5EF4-FFF2-40B4-BE49-F238E27FC236}">
                <a16:creationId xmlns:a16="http://schemas.microsoft.com/office/drawing/2014/main" id="{42FA13DC-BC48-4624-B0C6-D8195FA35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3822" y="6096000"/>
            <a:ext cx="727102" cy="609600"/>
          </a:xfrm>
          <a:prstGeom prst="rect">
            <a:avLst/>
          </a:prstGeom>
        </p:spPr>
      </p:pic>
    </p:spTree>
    <p:extLst>
      <p:ext uri="{BB962C8B-B14F-4D97-AF65-F5344CB8AC3E}">
        <p14:creationId xmlns:p14="http://schemas.microsoft.com/office/powerpoint/2010/main" val="306022883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300</TotalTime>
  <Words>1090</Words>
  <Application>Microsoft Office PowerPoint</Application>
  <PresentationFormat>Widescreen</PresentationFormat>
  <Paragraphs>73</Paragraphs>
  <Slides>39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Calibri Light</vt:lpstr>
      <vt:lpstr>Gill Sans MT</vt:lpstr>
      <vt:lpstr>inherit</vt:lpstr>
      <vt:lpstr>LiberationSerif</vt:lpstr>
      <vt:lpstr>Poppins</vt:lpstr>
      <vt:lpstr>Roboto</vt:lpstr>
      <vt:lpstr>Parcel</vt:lpstr>
      <vt:lpstr>Ch4 Image To Image Translation</vt:lpstr>
      <vt:lpstr>Content</vt:lpstr>
      <vt:lpstr>GANs Types</vt:lpstr>
      <vt:lpstr>What is a Conditional GAN?</vt:lpstr>
      <vt:lpstr>PowerPoint Presentation</vt:lpstr>
      <vt:lpstr>Purpose of Conditional Generator</vt:lpstr>
      <vt:lpstr>Purpose of Conditional Generator ..</vt:lpstr>
      <vt:lpstr>Purpose of Conditional Discriminator</vt:lpstr>
      <vt:lpstr>GAN Loss Function</vt:lpstr>
      <vt:lpstr>CGAN Loss Function</vt:lpstr>
      <vt:lpstr>What is a Pix2Pix GAN?</vt:lpstr>
      <vt:lpstr>PowerPoint Presentation</vt:lpstr>
      <vt:lpstr>Pix2Pix</vt:lpstr>
      <vt:lpstr>Architecture Of pix2pix</vt:lpstr>
      <vt:lpstr>Generator</vt:lpstr>
      <vt:lpstr>PowerPoint Presentation</vt:lpstr>
      <vt:lpstr>Discriminator</vt:lpstr>
      <vt:lpstr>Patch Gan</vt:lpstr>
      <vt:lpstr>PowerPoint Presentation</vt:lpstr>
      <vt:lpstr>In Pix2Pix:</vt:lpstr>
      <vt:lpstr>Loss Function</vt:lpstr>
      <vt:lpstr>Loss Function PIX2pix</vt:lpstr>
      <vt:lpstr>CycleGANs</vt:lpstr>
      <vt:lpstr>Examples</vt:lpstr>
      <vt:lpstr>The problem with old GANs</vt:lpstr>
      <vt:lpstr>Our Goal To create a model learn this mapping ( G )</vt:lpstr>
      <vt:lpstr>PowerPoint Presentation</vt:lpstr>
      <vt:lpstr>PowerPoint Presentation</vt:lpstr>
      <vt:lpstr>PowerPoint Presentation</vt:lpstr>
      <vt:lpstr>Cycle-Consistency:</vt:lpstr>
      <vt:lpstr>This is not enough</vt:lpstr>
      <vt:lpstr>PowerPoint Presentation</vt:lpstr>
      <vt:lpstr>PowerPoint Presentation</vt:lpstr>
      <vt:lpstr>PowerPoint Presentation</vt:lpstr>
      <vt:lpstr>PowerPoint Presentation</vt:lpstr>
      <vt:lpstr>Architecture</vt:lpstr>
      <vt:lpstr>PowerPoint Presentation</vt:lpstr>
      <vt:lpstr>Two GANs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Ch4 Image To Image Translation</dc:title>
  <dc:creator>mahmoud ahmed</dc:creator>
  <cp:lastModifiedBy>mahmoud ahmed</cp:lastModifiedBy>
  <cp:revision>3</cp:revision>
  <dcterms:created xsi:type="dcterms:W3CDTF">2024-02-24T15:24:01Z</dcterms:created>
  <dcterms:modified xsi:type="dcterms:W3CDTF">2024-02-28T13:30:32Z</dcterms:modified>
</cp:coreProperties>
</file>